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26434-857A-4882-BEC6-FD328BFC0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13290C-4843-43E7-9E53-AF1819928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63FE3-1AF9-4F78-B2FF-60D8AB75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A929-AB85-4F7C-8CF0-FA408DB8394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B4DCF2-5D46-43E9-B9C5-8E452D4B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C62492-9F07-416F-AD02-43B4333D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C19A-1BE9-48AF-9FCC-E0240411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1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9F587-53C8-4F8F-A67C-936D313E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C3921C-3CBE-478D-9078-0510ED9FF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70A075-59EA-4802-9C58-2C3B2C52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A929-AB85-4F7C-8CF0-FA408DB8394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40887-287E-4681-96F2-6C8482E7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222D1-E64B-4203-8F27-4F981C46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C19A-1BE9-48AF-9FCC-E0240411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0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62501B-5ED8-4B1E-83A1-3F46DA280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D19E0D-3717-4B0A-8E65-D349DF0D8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2CDF8D-7DD1-4B78-ACDD-28396901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A929-AB85-4F7C-8CF0-FA408DB8394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FBC7B-0502-4F7C-8A4C-AD2F117D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3BED0-7F2E-434B-9EFF-C5167E3C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C19A-1BE9-48AF-9FCC-E0240411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2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F5B83-24BF-48BF-9D8C-EAC7FDBC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038C96-2E61-4A0D-BC7C-A907B55FF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1D055-D8A4-4B21-94DF-E5A965B7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A929-AB85-4F7C-8CF0-FA408DB8394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FDC730-F0C0-48EA-B0F2-AF968E3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0F0F3-B124-4939-9F1A-6B6C48CD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C19A-1BE9-48AF-9FCC-E0240411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94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D6B3C-BEA8-4CF7-8251-FCD16F24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972816-3502-4792-B320-05879BAF5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ED9C46-AF00-445A-BA20-0EA1C1A7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A929-AB85-4F7C-8CF0-FA408DB8394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B985D-7DBE-4903-89FD-E59C72EA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5C3022-0AD3-41EA-9DA1-EB8F08DF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C19A-1BE9-48AF-9FCC-E0240411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08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E6E6-7935-4F38-873D-A0E43C4C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3424E-CF1D-4068-B792-A60339A83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163228-202D-483A-ACD5-038F03C7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2B41F9-A9C5-465D-8710-18A9C9BF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A929-AB85-4F7C-8CF0-FA408DB8394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A0C6B3-3439-4277-B93B-0A6925F2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346B00-356F-4027-B4B2-06BAEF41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C19A-1BE9-48AF-9FCC-E0240411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9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8ADD9-DDCD-4C79-AD0C-3DAB8D31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87971-26AD-4748-808A-84F6D140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AE382A-F26E-461F-9AED-C9FD435B3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EF42C2-BE36-4B11-AC8F-0A4659AF7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EEE63A-9519-40EF-BC0D-5B014EC50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E0B9E6-1BA2-47DE-BBBE-E7FAE798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A929-AB85-4F7C-8CF0-FA408DB8394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549819-4CCF-436B-84D3-DBB70075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402DA7-543E-4156-8377-2FE8500F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C19A-1BE9-48AF-9FCC-E0240411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8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C71F5-46B9-47FB-B631-BE882E4C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99790-9A15-4F2D-B2CC-EDF6F4C5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A929-AB85-4F7C-8CF0-FA408DB8394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5FFD40-4FA4-46C4-92C4-58E863635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5EFAA5-9E6F-4891-821C-C44E1FF6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C19A-1BE9-48AF-9FCC-E0240411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1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D162D5-AD64-44B4-8F49-5F243A3B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A929-AB85-4F7C-8CF0-FA408DB8394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B42DF3-0AE6-45B5-9FAF-E89BDE17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EF932B-FE56-407B-B6C4-D008EC79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C19A-1BE9-48AF-9FCC-E0240411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5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564DC-DC75-49CF-AD31-4941E485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70D05-0F78-4CF4-A5D1-201AAC3C9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09BC5-591E-4253-9CA7-03791EC9C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AE7A3B-0510-417A-9FF4-804512BC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A929-AB85-4F7C-8CF0-FA408DB8394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741D3F-BE77-45B1-B5F0-99F3BCAC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31A1D4-4683-47C3-BC25-E47EE3E3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C19A-1BE9-48AF-9FCC-E0240411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5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485C2-0A8A-4D3F-AE2D-8EB46D1C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9C89CA-C009-4DFD-AF63-4BB1F97E6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438E8E-1DBA-48D7-B3A9-4C60BEA07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1A2C08-7E8E-40A8-8C46-4DD59BB8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A929-AB85-4F7C-8CF0-FA408DB8394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21232E-5A1F-4981-90F3-399EB643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758FED-514B-43A3-A95C-E2892037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C19A-1BE9-48AF-9FCC-E0240411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2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0E54E-F1C5-4118-A37E-EE2AAAA8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8A015C-645B-430E-9C37-2043E6E4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F21BD-2B87-4113-8417-E6C5A6940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6A929-AB85-4F7C-8CF0-FA408DB8394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8DAA89-4A81-41DB-A7AA-1629C8C90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C491C-D414-4F4E-BF19-D97D05843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C19A-1BE9-48AF-9FCC-E0240411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8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60"/>
            <a:ext cx="11871960" cy="656843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0" y="152401"/>
            <a:ext cx="10515600" cy="2926715"/>
          </a:xfrm>
        </p:spPr>
        <p:txBody>
          <a:bodyPr/>
          <a:lstStyle/>
          <a:p>
            <a:r>
              <a:rPr lang="en-US" dirty="0">
                <a:latin typeface="Engravers MT" panose="02090707080505020304" pitchFamily="18" charset="0"/>
              </a:rPr>
              <a:t>To be – </a:t>
            </a:r>
            <a:r>
              <a:rPr lang="ru-RU" dirty="0"/>
              <a:t>быть, являться, находиться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88873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62"/>
            <a:ext cx="11871325" cy="65690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0CA63-EC08-4B8F-B3FE-F8F908851168}"/>
              </a:ext>
            </a:extLst>
          </p:cNvPr>
          <p:cNvSpPr txBox="1"/>
          <p:nvPr/>
        </p:nvSpPr>
        <p:spPr>
          <a:xfrm>
            <a:off x="344486" y="488127"/>
            <a:ext cx="1171098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24292F"/>
                </a:solidFill>
                <a:effectLst/>
                <a:latin typeface="MingLiU_HKSCS-ExtB" panose="02020500000000000000" pitchFamily="18" charset="-120"/>
                <a:ea typeface="MingLiU_HKSCS-ExtB" panose="02020500000000000000" pitchFamily="18" charset="-120"/>
              </a:rPr>
              <a:t>Перепишите следующие предложения, используя слово </a:t>
            </a:r>
            <a:r>
              <a:rPr lang="en-US" sz="4400" b="0" i="0" u="sng" dirty="0">
                <a:solidFill>
                  <a:srgbClr val="24292F"/>
                </a:solidFill>
                <a:effectLst/>
                <a:latin typeface="MingLiU_HKSCS-ExtB" panose="02020500000000000000" pitchFamily="18" charset="-120"/>
                <a:ea typeface="MingLiU_HKSCS-ExtB" panose="02020500000000000000" pitchFamily="18" charset="-120"/>
              </a:rPr>
              <a:t>"not":</a:t>
            </a:r>
          </a:p>
          <a:p>
            <a:pPr algn="l"/>
            <a:endParaRPr lang="en-US" sz="4400" b="0" i="0" u="sng" dirty="0">
              <a:solidFill>
                <a:srgbClr val="24292F"/>
              </a:solidFill>
              <a:effectLst/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sz="4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She is my friend.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4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They are playing outside.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4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It is a big house.</a:t>
            </a:r>
          </a:p>
        </p:txBody>
      </p:sp>
    </p:spTree>
    <p:extLst>
      <p:ext uri="{BB962C8B-B14F-4D97-AF65-F5344CB8AC3E}">
        <p14:creationId xmlns:p14="http://schemas.microsoft.com/office/powerpoint/2010/main" val="1996074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62"/>
            <a:ext cx="11871325" cy="65690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0CA63-EC08-4B8F-B3FE-F8F908851168}"/>
              </a:ext>
            </a:extLst>
          </p:cNvPr>
          <p:cNvSpPr txBox="1"/>
          <p:nvPr/>
        </p:nvSpPr>
        <p:spPr>
          <a:xfrm>
            <a:off x="396875" y="365125"/>
            <a:ext cx="117109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dirty="0">
                <a:solidFill>
                  <a:srgbClr val="24292F"/>
                </a:solidFill>
                <a:latin typeface="Noto Sans" panose="020B0502040504020204" pitchFamily="34" charset="0"/>
              </a:rPr>
              <a:t>Заполните пропуски словами </a:t>
            </a:r>
            <a:r>
              <a:rPr lang="en-US" sz="4000" b="0" i="0" u="sng" dirty="0">
                <a:solidFill>
                  <a:srgbClr val="24292F"/>
                </a:solidFill>
                <a:latin typeface="Noto Sans" panose="020B0502040504020204" pitchFamily="34" charset="0"/>
              </a:rPr>
              <a:t>"am not", "is not" </a:t>
            </a:r>
            <a:r>
              <a:rPr lang="en-US" sz="4000" b="0" i="0" dirty="0">
                <a:solidFill>
                  <a:srgbClr val="24292F"/>
                </a:solidFill>
                <a:latin typeface="Noto Sans" panose="020B0502040504020204" pitchFamily="34" charset="0"/>
              </a:rPr>
              <a:t>или </a:t>
            </a:r>
            <a:r>
              <a:rPr lang="en-US" sz="4000" b="0" i="0" u="sng" dirty="0">
                <a:solidFill>
                  <a:srgbClr val="24292F"/>
                </a:solidFill>
                <a:latin typeface="Noto Sans" panose="020B0502040504020204" pitchFamily="34" charset="0"/>
              </a:rPr>
              <a:t>"are not":</a:t>
            </a:r>
          </a:p>
          <a:p>
            <a:pPr algn="l"/>
            <a:endParaRPr lang="en-US" sz="4000" b="0" i="0" u="sng" dirty="0">
              <a:solidFill>
                <a:srgbClr val="24292F"/>
              </a:solidFill>
              <a:latin typeface="Noto Sans" panose="020B0502040504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sz="4000" b="0" i="0" dirty="0">
                <a:solidFill>
                  <a:schemeClr val="bg1"/>
                </a:solidFill>
                <a:latin typeface="Noto Sans" panose="020B0502040504020204" pitchFamily="34" charset="0"/>
              </a:rPr>
              <a:t>I ___ a teacher.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4000" b="0" i="0" dirty="0">
                <a:solidFill>
                  <a:schemeClr val="bg1"/>
                </a:solidFill>
                <a:latin typeface="Noto Sans" panose="020B0502040504020204" pitchFamily="34" charset="0"/>
              </a:rPr>
              <a:t>He ___ my brother.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4000" b="0" i="0" dirty="0">
                <a:solidFill>
                  <a:schemeClr val="bg1"/>
                </a:solidFill>
                <a:latin typeface="Noto Sans" panose="020B0502040504020204" pitchFamily="34" charset="0"/>
              </a:rPr>
              <a:t>We ___ at the park.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4000" b="0" i="0" dirty="0">
                <a:solidFill>
                  <a:schemeClr val="bg1"/>
                </a:solidFill>
                <a:latin typeface="Noto Sans" panose="020B0502040504020204" pitchFamily="34" charset="0"/>
              </a:rPr>
              <a:t>The cat ___ on the chair.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4000" b="0" i="0" dirty="0">
                <a:solidFill>
                  <a:schemeClr val="bg1"/>
                </a:solidFill>
                <a:latin typeface="Noto Sans" panose="020B0502040504020204" pitchFamily="34" charset="0"/>
              </a:rPr>
              <a:t>The flowers ___ yellow.</a:t>
            </a:r>
          </a:p>
        </p:txBody>
      </p:sp>
    </p:spTree>
    <p:extLst>
      <p:ext uri="{BB962C8B-B14F-4D97-AF65-F5344CB8AC3E}">
        <p14:creationId xmlns:p14="http://schemas.microsoft.com/office/powerpoint/2010/main" val="35558030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62"/>
            <a:ext cx="11871325" cy="65690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0CA63-EC08-4B8F-B3FE-F8F908851168}"/>
              </a:ext>
            </a:extLst>
          </p:cNvPr>
          <p:cNvSpPr txBox="1"/>
          <p:nvPr/>
        </p:nvSpPr>
        <p:spPr>
          <a:xfrm>
            <a:off x="396875" y="365125"/>
            <a:ext cx="1171098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Выберите правильное слово и заполните пропуски:</a:t>
            </a:r>
          </a:p>
          <a:p>
            <a:pPr algn="l"/>
            <a:endParaRPr lang="en-US" sz="4400" b="0" i="0" dirty="0">
              <a:solidFill>
                <a:srgbClr val="24292F"/>
              </a:solidFill>
              <a:effectLst/>
              <a:latin typeface="Noto Sans" panose="020B0502040504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sz="44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The dog ___ on the bed. </a:t>
            </a:r>
            <a:r>
              <a:rPr lang="en-US" sz="4400" b="0" i="0" u="sng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(is / is not)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44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You ___ my teacher. </a:t>
            </a:r>
            <a:r>
              <a:rPr lang="en-US" sz="4400" b="0" i="0" u="sng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(are / are not)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44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They ___ in the garden. </a:t>
            </a:r>
            <a:r>
              <a:rPr lang="en-US" sz="4400" b="0" i="0" u="sng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(is / are not)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44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It ___ a sunny day. </a:t>
            </a:r>
            <a:r>
              <a:rPr lang="en-US" sz="4400" b="0" i="0" u="sng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(is / is not)</a:t>
            </a:r>
          </a:p>
        </p:txBody>
      </p:sp>
    </p:spTree>
    <p:extLst>
      <p:ext uri="{BB962C8B-B14F-4D97-AF65-F5344CB8AC3E}">
        <p14:creationId xmlns:p14="http://schemas.microsoft.com/office/powerpoint/2010/main" val="2373680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62"/>
            <a:ext cx="12192000" cy="65690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0CA63-EC08-4B8F-B3FE-F8F908851168}"/>
              </a:ext>
            </a:extLst>
          </p:cNvPr>
          <p:cNvSpPr txBox="1"/>
          <p:nvPr/>
        </p:nvSpPr>
        <p:spPr>
          <a:xfrm>
            <a:off x="481012" y="2263120"/>
            <a:ext cx="117109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effectLst/>
                <a:latin typeface="Noto Sans" panose="020B0502040504020204" pitchFamily="34" charset="0"/>
              </a:rPr>
              <a:t>Вопросительные предложения с глаголом</a:t>
            </a:r>
            <a:r>
              <a:rPr lang="en-US" sz="4000" b="0" i="0" dirty="0">
                <a:effectLst/>
                <a:latin typeface="Engravers MT" panose="02090707080505020304" pitchFamily="18" charset="0"/>
              </a:rPr>
              <a:t> to be </a:t>
            </a:r>
            <a:r>
              <a:rPr lang="ru-RU" sz="4000" b="0" i="0" dirty="0">
                <a:effectLst/>
                <a:latin typeface="Noto Sans" panose="020B0502040504020204" pitchFamily="34" charset="0"/>
              </a:rPr>
              <a:t> образуются путем перемещения глагола </a:t>
            </a:r>
            <a:r>
              <a:rPr lang="en-US" sz="4000" b="0" i="0" dirty="0">
                <a:effectLst/>
                <a:latin typeface="Engravers MT" panose="02090707080505020304" pitchFamily="18" charset="0"/>
              </a:rPr>
              <a:t>to be </a:t>
            </a:r>
            <a:r>
              <a:rPr lang="ru-RU" sz="4000" b="0" i="0" dirty="0">
                <a:effectLst/>
                <a:latin typeface="Noto Sans" panose="020B0502040504020204" pitchFamily="34" charset="0"/>
              </a:rPr>
              <a:t>на 1 место в предложении. </a:t>
            </a:r>
            <a:endParaRPr lang="en-US" sz="4000" b="0" i="0" dirty="0">
              <a:effectLst/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43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91440"/>
            <a:ext cx="11871960" cy="656843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1386840"/>
            <a:ext cx="10942320" cy="5151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latin typeface="Engravers MT" panose="02090707080505020304" pitchFamily="18" charset="0"/>
              </a:rPr>
              <a:t>Examples</a:t>
            </a:r>
            <a:r>
              <a:rPr lang="ru-RU" sz="3100" b="1" dirty="0"/>
              <a:t>.</a:t>
            </a:r>
            <a:r>
              <a:rPr lang="en-US" sz="3100" b="1" dirty="0">
                <a:latin typeface="Engravers MT" panose="02090707080505020304" pitchFamily="18" charset="0"/>
              </a:rPr>
              <a:t> (</a:t>
            </a:r>
            <a:r>
              <a:rPr lang="ru-RU" sz="3100" b="1" dirty="0"/>
              <a:t>Примеры</a:t>
            </a:r>
            <a:r>
              <a:rPr lang="en-US" sz="3100" b="1" dirty="0">
                <a:latin typeface="Engravers MT" panose="02090707080505020304" pitchFamily="18" charset="0"/>
              </a:rPr>
              <a:t>)</a:t>
            </a:r>
            <a:r>
              <a:rPr lang="ru-RU" sz="2700" b="1" dirty="0"/>
              <a:t>.</a:t>
            </a:r>
            <a:br>
              <a:rPr lang="en-US" sz="2700" b="1" dirty="0"/>
            </a:br>
            <a:br>
              <a:rPr lang="ru-RU" sz="2700" b="1" dirty="0"/>
            </a:br>
            <a:r>
              <a:rPr lang="en-US" sz="3600" b="1" dirty="0">
                <a:highlight>
                  <a:srgbClr val="FFFF00"/>
                </a:highlight>
              </a:rPr>
              <a:t>am I</a:t>
            </a:r>
            <a:r>
              <a:rPr lang="en-US" sz="3600" b="1" dirty="0"/>
              <a:t> a student</a:t>
            </a:r>
            <a:r>
              <a:rPr lang="ru-RU" sz="3600" b="1" dirty="0"/>
              <a:t>?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>
                <a:highlight>
                  <a:srgbClr val="FFFF00"/>
                </a:highlight>
              </a:rPr>
              <a:t>are </a:t>
            </a:r>
            <a:r>
              <a:rPr lang="ru-RU" sz="3600" b="1" dirty="0">
                <a:highlight>
                  <a:srgbClr val="FFFF00"/>
                </a:highlight>
              </a:rPr>
              <a:t> </a:t>
            </a:r>
            <a:r>
              <a:rPr lang="en-US" sz="3600" b="1" dirty="0">
                <a:highlight>
                  <a:srgbClr val="FFFF00"/>
                </a:highlight>
              </a:rPr>
              <a:t>you </a:t>
            </a:r>
            <a:r>
              <a:rPr lang="en-US" sz="3600" b="1" dirty="0"/>
              <a:t>a student</a:t>
            </a:r>
            <a:r>
              <a:rPr lang="ru-RU" sz="3600" b="1" dirty="0"/>
              <a:t>?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>
                <a:highlight>
                  <a:srgbClr val="FFFF00"/>
                </a:highlight>
              </a:rPr>
              <a:t>is  she </a:t>
            </a:r>
            <a:r>
              <a:rPr lang="en-US" sz="3600" b="1" dirty="0"/>
              <a:t>a student</a:t>
            </a:r>
            <a:r>
              <a:rPr lang="ru-RU" sz="3600" b="1" dirty="0"/>
              <a:t>?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>
                <a:highlight>
                  <a:srgbClr val="FFFF00"/>
                </a:highlight>
              </a:rPr>
              <a:t>is he </a:t>
            </a:r>
            <a:r>
              <a:rPr lang="en-US" sz="3600" b="1" dirty="0"/>
              <a:t>a student</a:t>
            </a:r>
            <a:r>
              <a:rPr lang="ru-RU" sz="3600" b="1" dirty="0"/>
              <a:t>?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>
                <a:highlight>
                  <a:srgbClr val="FFFF00"/>
                </a:highlight>
              </a:rPr>
              <a:t>are  we </a:t>
            </a:r>
            <a:r>
              <a:rPr lang="en-US" sz="3600" b="1" dirty="0"/>
              <a:t>students</a:t>
            </a:r>
            <a:r>
              <a:rPr lang="ru-RU" sz="3600" b="1" dirty="0"/>
              <a:t>?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>
                <a:highlight>
                  <a:srgbClr val="FFFF00"/>
                </a:highlight>
              </a:rPr>
              <a:t>are  you </a:t>
            </a:r>
            <a:r>
              <a:rPr lang="en-US" sz="3600" b="1" dirty="0"/>
              <a:t>students</a:t>
            </a:r>
            <a:r>
              <a:rPr lang="ru-RU" sz="3600" b="1" dirty="0"/>
              <a:t>?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>
                <a:highlight>
                  <a:srgbClr val="FFFF00"/>
                </a:highlight>
              </a:rPr>
              <a:t>are  they </a:t>
            </a:r>
            <a:r>
              <a:rPr lang="en-US" sz="3600" b="1" dirty="0"/>
              <a:t>students</a:t>
            </a:r>
            <a:r>
              <a:rPr lang="ru-RU" sz="3600" b="1" dirty="0"/>
              <a:t>?</a:t>
            </a:r>
            <a:br>
              <a:rPr lang="ru-RU" b="1" dirty="0"/>
            </a:b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058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" y="144462"/>
            <a:ext cx="12023726" cy="65690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0CA63-EC08-4B8F-B3FE-F8F908851168}"/>
              </a:ext>
            </a:extLst>
          </p:cNvPr>
          <p:cNvSpPr txBox="1"/>
          <p:nvPr/>
        </p:nvSpPr>
        <p:spPr>
          <a:xfrm>
            <a:off x="236538" y="365125"/>
            <a:ext cx="118713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24292F"/>
                </a:solidFill>
                <a:effectLst/>
                <a:latin typeface="Engravers MT" panose="02090707080505020304" pitchFamily="18" charset="0"/>
              </a:rPr>
              <a:t>Сформулируйте вопросы, используя глагол "to be":</a:t>
            </a:r>
          </a:p>
          <a:p>
            <a:pPr algn="ctr"/>
            <a:endParaRPr lang="en-US" sz="3600" b="0" i="0" dirty="0">
              <a:solidFill>
                <a:srgbClr val="24292F"/>
              </a:solidFill>
              <a:effectLst/>
              <a:latin typeface="Engravers MT" panose="02090707080505020304" pitchFamily="18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sz="36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___ you a student?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36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___ she your friend?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36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___ they playing outside?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36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___ it a cat?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36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___ we at the park?</a:t>
            </a:r>
          </a:p>
        </p:txBody>
      </p:sp>
    </p:spTree>
    <p:extLst>
      <p:ext uri="{BB962C8B-B14F-4D97-AF65-F5344CB8AC3E}">
        <p14:creationId xmlns:p14="http://schemas.microsoft.com/office/powerpoint/2010/main" val="542831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62"/>
            <a:ext cx="12107863" cy="65690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0CA63-EC08-4B8F-B3FE-F8F908851168}"/>
              </a:ext>
            </a:extLst>
          </p:cNvPr>
          <p:cNvSpPr txBox="1"/>
          <p:nvPr/>
        </p:nvSpPr>
        <p:spPr>
          <a:xfrm>
            <a:off x="236538" y="319405"/>
            <a:ext cx="118713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24292F"/>
                </a:solidFill>
                <a:effectLst/>
                <a:latin typeface="Engravers MT" panose="02090707080505020304" pitchFamily="18" charset="0"/>
              </a:rPr>
              <a:t>Перепишите следующие предложения в виде вопросов:</a:t>
            </a:r>
          </a:p>
          <a:p>
            <a:pPr algn="ctr"/>
            <a:endParaRPr lang="en-US" sz="3600" b="0" i="0" dirty="0">
              <a:solidFill>
                <a:srgbClr val="24292F"/>
              </a:solidFill>
              <a:effectLst/>
              <a:latin typeface="Engravers MT" panose="020907070805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36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He is my brother.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36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They are in the garden.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36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It is a sunny day.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36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We are happy.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36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The dog is on the chair.</a:t>
            </a:r>
          </a:p>
        </p:txBody>
      </p:sp>
    </p:spTree>
    <p:extLst>
      <p:ext uri="{BB962C8B-B14F-4D97-AF65-F5344CB8AC3E}">
        <p14:creationId xmlns:p14="http://schemas.microsoft.com/office/powerpoint/2010/main" val="31008909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62"/>
            <a:ext cx="12107863" cy="65690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0CA63-EC08-4B8F-B3FE-F8F908851168}"/>
              </a:ext>
            </a:extLst>
          </p:cNvPr>
          <p:cNvSpPr txBox="1"/>
          <p:nvPr/>
        </p:nvSpPr>
        <p:spPr>
          <a:xfrm>
            <a:off x="236538" y="365125"/>
            <a:ext cx="118713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24292F"/>
                </a:solidFill>
                <a:latin typeface="Engravers MT" panose="02090707080505020304" pitchFamily="18" charset="0"/>
              </a:rPr>
              <a:t>Выберите правильное слово и составьте вопросительные предложения:</a:t>
            </a:r>
            <a:endParaRPr lang="ru-RU" sz="3600" b="0" i="0" dirty="0">
              <a:solidFill>
                <a:srgbClr val="24292F"/>
              </a:solidFill>
              <a:latin typeface="Engravers MT" panose="02090707080505020304" pitchFamily="18" charset="0"/>
            </a:endParaRPr>
          </a:p>
          <a:p>
            <a:pPr algn="l"/>
            <a:endParaRPr lang="en-US" sz="3600" b="0" i="0" dirty="0">
              <a:solidFill>
                <a:srgbClr val="24292F"/>
              </a:solidFill>
              <a:latin typeface="Engravers MT" panose="02090707080505020304" pitchFamily="18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sz="3600" b="0" i="0" dirty="0">
                <a:solidFill>
                  <a:schemeClr val="bg1"/>
                </a:solidFill>
                <a:latin typeface="Noto Sans" panose="020B0502040504020204" pitchFamily="34" charset="0"/>
              </a:rPr>
              <a:t>___ the cat on the mat? (Is / Are)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3600" b="0" i="0" dirty="0">
                <a:solidFill>
                  <a:schemeClr val="bg1"/>
                </a:solidFill>
                <a:latin typeface="Noto Sans" panose="020B0502040504020204" pitchFamily="34" charset="0"/>
              </a:rPr>
              <a:t>___ you a teacher? (Am / Are)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3600" b="0" i="0" dirty="0">
                <a:solidFill>
                  <a:schemeClr val="bg1"/>
                </a:solidFill>
                <a:latin typeface="Noto Sans" panose="020B0502040504020204" pitchFamily="34" charset="0"/>
              </a:rPr>
              <a:t>___ she my sister? (Is / Are)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3600" b="0" i="0" dirty="0">
                <a:solidFill>
                  <a:schemeClr val="bg1"/>
                </a:solidFill>
                <a:latin typeface="Noto Sans" panose="020B0502040504020204" pitchFamily="34" charset="0"/>
              </a:rPr>
              <a:t>___ they playing outside? (Is / Are)</a:t>
            </a:r>
          </a:p>
        </p:txBody>
      </p:sp>
    </p:spTree>
    <p:extLst>
      <p:ext uri="{BB962C8B-B14F-4D97-AF65-F5344CB8AC3E}">
        <p14:creationId xmlns:p14="http://schemas.microsoft.com/office/powerpoint/2010/main" val="1709677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62"/>
            <a:ext cx="12107863" cy="65690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0CA63-EC08-4B8F-B3FE-F8F908851168}"/>
              </a:ext>
            </a:extLst>
          </p:cNvPr>
          <p:cNvSpPr txBox="1"/>
          <p:nvPr/>
        </p:nvSpPr>
        <p:spPr>
          <a:xfrm>
            <a:off x="1653858" y="1588185"/>
            <a:ext cx="11871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chemeClr val="bg1"/>
                </a:solidFill>
                <a:latin typeface="Noto Sans" panose="020B0502040504020204" pitchFamily="34" charset="0"/>
              </a:rPr>
              <a:t>Thank you for your attention! Good luck!</a:t>
            </a:r>
          </a:p>
        </p:txBody>
      </p:sp>
    </p:spTree>
    <p:extLst>
      <p:ext uri="{BB962C8B-B14F-4D97-AF65-F5344CB8AC3E}">
        <p14:creationId xmlns:p14="http://schemas.microsoft.com/office/powerpoint/2010/main" val="316226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137160"/>
            <a:ext cx="11871960" cy="656843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52401"/>
            <a:ext cx="11277600" cy="2926715"/>
          </a:xfrm>
        </p:spPr>
        <p:txBody>
          <a:bodyPr/>
          <a:lstStyle/>
          <a:p>
            <a:r>
              <a:rPr lang="en-US" b="1" dirty="0">
                <a:latin typeface="Engravers MT" panose="02090707080505020304" pitchFamily="18" charset="0"/>
              </a:rPr>
              <a:t>To be </a:t>
            </a:r>
            <a:r>
              <a:rPr lang="ru-RU" b="1" dirty="0"/>
              <a:t>меняется по лицам и числам.</a:t>
            </a:r>
          </a:p>
        </p:txBody>
      </p:sp>
    </p:spTree>
    <p:extLst>
      <p:ext uri="{BB962C8B-B14F-4D97-AF65-F5344CB8AC3E}">
        <p14:creationId xmlns:p14="http://schemas.microsoft.com/office/powerpoint/2010/main" val="16407604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137160"/>
            <a:ext cx="11871960" cy="656843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52401"/>
            <a:ext cx="11277600" cy="3596639"/>
          </a:xfrm>
        </p:spPr>
        <p:txBody>
          <a:bodyPr/>
          <a:lstStyle/>
          <a:p>
            <a:pPr algn="ctr"/>
            <a:r>
              <a:rPr lang="ru-RU" sz="5400" b="1" dirty="0"/>
              <a:t>В настоящем времени глагол </a:t>
            </a:r>
            <a:r>
              <a:rPr lang="en-US" sz="5400" b="1" u="sng" dirty="0"/>
              <a:t>to be</a:t>
            </a:r>
            <a:br>
              <a:rPr lang="en-US" sz="5400" b="1" u="sng" dirty="0"/>
            </a:br>
            <a:br>
              <a:rPr lang="en-US" sz="5400" b="1" u="sng" dirty="0"/>
            </a:br>
            <a:r>
              <a:rPr lang="en-US" sz="5400" b="1" dirty="0"/>
              <a:t> </a:t>
            </a:r>
            <a:r>
              <a:rPr lang="ru-RU" sz="5400" b="1" dirty="0"/>
              <a:t>имеет три формы: </a:t>
            </a:r>
            <a:r>
              <a:rPr lang="en-US" sz="5400" b="1" dirty="0">
                <a:highlight>
                  <a:srgbClr val="FFFF00"/>
                </a:highlight>
              </a:rPr>
              <a:t>am, is, are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703383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68580"/>
            <a:ext cx="11871960" cy="656843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52401"/>
            <a:ext cx="11277600" cy="3596639"/>
          </a:xfrm>
        </p:spPr>
        <p:txBody>
          <a:bodyPr/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Remember! </a:t>
            </a:r>
            <a:r>
              <a:rPr lang="ru-RU" b="1" dirty="0">
                <a:highlight>
                  <a:srgbClr val="FFFF00"/>
                </a:highlight>
              </a:rPr>
              <a:t>Запомни!</a:t>
            </a:r>
            <a:br>
              <a:rPr lang="ru-RU" b="1" dirty="0">
                <a:highlight>
                  <a:srgbClr val="FFFF00"/>
                </a:highlight>
              </a:rPr>
            </a:br>
            <a:br>
              <a:rPr lang="ru-RU" b="1" dirty="0"/>
            </a:br>
            <a:endParaRPr lang="ru-RU" b="1"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EB634961-2A5C-4DCD-8574-03B94D903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197534"/>
              </p:ext>
            </p:extLst>
          </p:nvPr>
        </p:nvGraphicFramePr>
        <p:xfrm>
          <a:off x="2011680" y="1813560"/>
          <a:ext cx="8196580" cy="1950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8290">
                  <a:extLst>
                    <a:ext uri="{9D8B030D-6E8A-4147-A177-3AD203B41FA5}">
                      <a16:colId xmlns:a16="http://schemas.microsoft.com/office/drawing/2014/main" val="1440099067"/>
                    </a:ext>
                  </a:extLst>
                </a:gridCol>
                <a:gridCol w="4098290">
                  <a:extLst>
                    <a:ext uri="{9D8B030D-6E8A-4147-A177-3AD203B41FA5}">
                      <a16:colId xmlns:a16="http://schemas.microsoft.com/office/drawing/2014/main" val="2586438010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r>
                        <a:rPr lang="en-US" dirty="0"/>
                        <a:t>Singular (</a:t>
                      </a:r>
                      <a:r>
                        <a:rPr lang="ru-RU" dirty="0"/>
                        <a:t>единственное число)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Plural (</a:t>
                      </a:r>
                      <a:r>
                        <a:rPr lang="ru-RU" dirty="0"/>
                        <a:t>множественное число)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99435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r>
                        <a:rPr lang="en-US" dirty="0"/>
                        <a:t>I (</a:t>
                      </a:r>
                      <a:r>
                        <a:rPr lang="ru-RU" dirty="0"/>
                        <a:t>Я)-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am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</a:t>
                      </a:r>
                      <a:r>
                        <a:rPr lang="ru-RU" dirty="0"/>
                        <a:t> (Мы)</a:t>
                      </a:r>
                      <a:r>
                        <a:rPr lang="en-US" dirty="0"/>
                        <a:t> - </a:t>
                      </a:r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are </a:t>
                      </a:r>
                      <a:endParaRPr lang="ru-RU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968184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r>
                        <a:rPr lang="en-US" dirty="0"/>
                        <a:t>You</a:t>
                      </a:r>
                      <a:r>
                        <a:rPr lang="ru-RU" dirty="0"/>
                        <a:t>( Ты)</a:t>
                      </a:r>
                      <a:r>
                        <a:rPr lang="en-US" dirty="0"/>
                        <a:t> – </a:t>
                      </a:r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are</a:t>
                      </a:r>
                      <a:endParaRPr lang="ru-RU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</a:t>
                      </a:r>
                      <a:r>
                        <a:rPr lang="ru-RU" dirty="0"/>
                        <a:t>(Вы)- 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are</a:t>
                      </a:r>
                      <a:endParaRPr lang="ru-RU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915120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D9E1069-6AF5-46C2-9E18-6B3712FB3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31253"/>
              </p:ext>
            </p:extLst>
          </p:nvPr>
        </p:nvGraphicFramePr>
        <p:xfrm>
          <a:off x="2006600" y="3764280"/>
          <a:ext cx="8196580" cy="4267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098290">
                  <a:extLst>
                    <a:ext uri="{9D8B030D-6E8A-4147-A177-3AD203B41FA5}">
                      <a16:colId xmlns:a16="http://schemas.microsoft.com/office/drawing/2014/main" val="1799082629"/>
                    </a:ext>
                  </a:extLst>
                </a:gridCol>
                <a:gridCol w="4098290">
                  <a:extLst>
                    <a:ext uri="{9D8B030D-6E8A-4147-A177-3AD203B41FA5}">
                      <a16:colId xmlns:a16="http://schemas.microsoft.com/office/drawing/2014/main" val="375302579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dirty="0"/>
                        <a:t>He</a:t>
                      </a:r>
                      <a:r>
                        <a:rPr lang="ru-RU" dirty="0"/>
                        <a:t> (Он)</a:t>
                      </a:r>
                      <a:r>
                        <a:rPr lang="en-US" dirty="0"/>
                        <a:t> – </a:t>
                      </a:r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is</a:t>
                      </a:r>
                      <a:endParaRPr lang="ru-RU" dirty="0">
                        <a:highlight>
                          <a:srgbClr val="00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They</a:t>
                      </a:r>
                      <a:r>
                        <a:rPr lang="ru-RU" dirty="0"/>
                        <a:t> (Они) </a:t>
                      </a:r>
                      <a:r>
                        <a:rPr lang="en-US" dirty="0"/>
                        <a:t> -</a:t>
                      </a:r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are</a:t>
                      </a:r>
                      <a:endParaRPr lang="ru-RU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332865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ED9F57F-BC48-4F02-B8B8-CC597D0D8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954702"/>
              </p:ext>
            </p:extLst>
          </p:nvPr>
        </p:nvGraphicFramePr>
        <p:xfrm>
          <a:off x="2006600" y="4191000"/>
          <a:ext cx="8201660" cy="3657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00830">
                  <a:extLst>
                    <a:ext uri="{9D8B030D-6E8A-4147-A177-3AD203B41FA5}">
                      <a16:colId xmlns:a16="http://schemas.microsoft.com/office/drawing/2014/main" val="2013996806"/>
                    </a:ext>
                  </a:extLst>
                </a:gridCol>
                <a:gridCol w="4100830">
                  <a:extLst>
                    <a:ext uri="{9D8B030D-6E8A-4147-A177-3AD203B41FA5}">
                      <a16:colId xmlns:a16="http://schemas.microsoft.com/office/drawing/2014/main" val="155398136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r>
                        <a:rPr lang="en-US" dirty="0"/>
                        <a:t>She</a:t>
                      </a:r>
                      <a:r>
                        <a:rPr lang="ru-RU" dirty="0"/>
                        <a:t> (Она)</a:t>
                      </a:r>
                      <a:r>
                        <a:rPr lang="en-US" dirty="0"/>
                        <a:t> - </a:t>
                      </a:r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is</a:t>
                      </a:r>
                      <a:endParaRPr lang="ru-RU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06904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EE74452-8DCA-4ED1-B014-F009BEBAE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412653"/>
              </p:ext>
            </p:extLst>
          </p:nvPr>
        </p:nvGraphicFramePr>
        <p:xfrm>
          <a:off x="2006600" y="4556760"/>
          <a:ext cx="8201660" cy="14630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00830">
                  <a:extLst>
                    <a:ext uri="{9D8B030D-6E8A-4147-A177-3AD203B41FA5}">
                      <a16:colId xmlns:a16="http://schemas.microsoft.com/office/drawing/2014/main" val="1676925650"/>
                    </a:ext>
                  </a:extLst>
                </a:gridCol>
                <a:gridCol w="4100830">
                  <a:extLst>
                    <a:ext uri="{9D8B030D-6E8A-4147-A177-3AD203B41FA5}">
                      <a16:colId xmlns:a16="http://schemas.microsoft.com/office/drawing/2014/main" val="3765158743"/>
                    </a:ext>
                  </a:extLst>
                </a:gridCol>
              </a:tblGrid>
              <a:tr h="1463040">
                <a:tc>
                  <a:txBody>
                    <a:bodyPr/>
                    <a:lstStyle/>
                    <a:p>
                      <a:r>
                        <a:rPr lang="en-US" dirty="0"/>
                        <a:t>It </a:t>
                      </a:r>
                      <a:r>
                        <a:rPr lang="ru-RU" dirty="0"/>
                        <a:t>(Оно)</a:t>
                      </a:r>
                      <a:r>
                        <a:rPr lang="en-US" dirty="0"/>
                        <a:t>– </a:t>
                      </a:r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is </a:t>
                      </a:r>
                      <a:endParaRPr lang="ru-RU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Животные и неодушевленные предметы в англ. языке среднего рода.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717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46159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137160"/>
            <a:ext cx="11871960" cy="656843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1844040"/>
            <a:ext cx="11125200" cy="4587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>
                <a:latin typeface="Engravers MT" panose="02090707080505020304" pitchFamily="18" charset="0"/>
              </a:rPr>
              <a:t>Examples</a:t>
            </a:r>
            <a:r>
              <a:rPr lang="ru-RU" sz="2200" b="1" dirty="0"/>
              <a:t>.</a:t>
            </a:r>
            <a:r>
              <a:rPr lang="en-US" sz="2200" b="1" dirty="0">
                <a:latin typeface="Engravers MT" panose="02090707080505020304" pitchFamily="18" charset="0"/>
              </a:rPr>
              <a:t> (</a:t>
            </a:r>
            <a:r>
              <a:rPr lang="ru-RU" sz="2200" b="1" dirty="0"/>
              <a:t>Примеры</a:t>
            </a:r>
            <a:r>
              <a:rPr lang="en-US" sz="2200" b="1" dirty="0">
                <a:latin typeface="Engravers MT" panose="02090707080505020304" pitchFamily="18" charset="0"/>
              </a:rPr>
              <a:t>)</a:t>
            </a:r>
            <a:r>
              <a:rPr lang="ru-RU" sz="2200" b="1" dirty="0"/>
              <a:t>.</a:t>
            </a:r>
            <a:br>
              <a:rPr lang="en-US" sz="2200" b="1" dirty="0"/>
            </a:br>
            <a:br>
              <a:rPr lang="ru-RU" sz="2200" b="1" dirty="0"/>
            </a:br>
            <a:r>
              <a:rPr lang="en-US" sz="3100" b="1" dirty="0">
                <a:highlight>
                  <a:srgbClr val="FFFF00"/>
                </a:highlight>
              </a:rPr>
              <a:t>I am</a:t>
            </a:r>
            <a:r>
              <a:rPr lang="en-US" sz="3100" b="1" dirty="0"/>
              <a:t> </a:t>
            </a:r>
            <a:r>
              <a:rPr lang="en-US" sz="3100" b="1" u="sng" dirty="0"/>
              <a:t>a</a:t>
            </a:r>
            <a:r>
              <a:rPr lang="en-US" sz="3100" b="1" dirty="0"/>
              <a:t> student.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>
                <a:highlight>
                  <a:srgbClr val="FFFF00"/>
                </a:highlight>
              </a:rPr>
              <a:t>You are </a:t>
            </a:r>
            <a:r>
              <a:rPr lang="en-US" sz="3100" b="1" u="sng" dirty="0"/>
              <a:t>a </a:t>
            </a:r>
            <a:r>
              <a:rPr lang="en-US" sz="3100" b="1" dirty="0"/>
              <a:t>student.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>
                <a:highlight>
                  <a:srgbClr val="FFFF00"/>
                </a:highlight>
              </a:rPr>
              <a:t>She is </a:t>
            </a:r>
            <a:r>
              <a:rPr lang="en-US" sz="3100" b="1" u="sng" dirty="0"/>
              <a:t>a</a:t>
            </a:r>
            <a:r>
              <a:rPr lang="en-US" sz="3100" b="1" dirty="0"/>
              <a:t> student.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>
                <a:highlight>
                  <a:srgbClr val="FFFF00"/>
                </a:highlight>
              </a:rPr>
              <a:t>He is </a:t>
            </a:r>
            <a:r>
              <a:rPr lang="en-US" sz="3100" b="1" u="sng" dirty="0"/>
              <a:t>a</a:t>
            </a:r>
            <a:r>
              <a:rPr lang="en-US" sz="3100" b="1" dirty="0"/>
              <a:t> student.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>
                <a:highlight>
                  <a:srgbClr val="FFFF00"/>
                </a:highlight>
              </a:rPr>
              <a:t>We are </a:t>
            </a:r>
            <a:r>
              <a:rPr lang="en-US" sz="3100" b="1" dirty="0"/>
              <a:t>student</a:t>
            </a:r>
            <a:r>
              <a:rPr lang="en-US" sz="3100" b="1" u="sng" dirty="0"/>
              <a:t>s</a:t>
            </a:r>
            <a:r>
              <a:rPr lang="en-US" sz="3100" b="1" dirty="0"/>
              <a:t>.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>
                <a:highlight>
                  <a:srgbClr val="FFFF00"/>
                </a:highlight>
              </a:rPr>
              <a:t>You are </a:t>
            </a:r>
            <a:r>
              <a:rPr lang="en-US" sz="3100" b="1" dirty="0"/>
              <a:t>student</a:t>
            </a:r>
            <a:r>
              <a:rPr lang="en-US" sz="3100" b="1" u="sng" dirty="0"/>
              <a:t>s.</a:t>
            </a:r>
            <a:br>
              <a:rPr lang="en-US" sz="3100" b="1" u="sng" dirty="0"/>
            </a:br>
            <a:br>
              <a:rPr lang="en-US" sz="3100" b="1" dirty="0"/>
            </a:br>
            <a:r>
              <a:rPr lang="en-US" sz="3100" b="1" dirty="0">
                <a:highlight>
                  <a:srgbClr val="FFFF00"/>
                </a:highlight>
              </a:rPr>
              <a:t>They are </a:t>
            </a:r>
            <a:r>
              <a:rPr lang="en-US" sz="3100" b="1" dirty="0"/>
              <a:t>student</a:t>
            </a:r>
            <a:r>
              <a:rPr lang="en-US" sz="3100" b="1" u="sng" dirty="0"/>
              <a:t>s.</a:t>
            </a:r>
            <a:br>
              <a:rPr lang="ru-RU" b="1" dirty="0"/>
            </a:b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111830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11871325" cy="65690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0024F-370D-473D-A7B8-13E5A0BD08CC}"/>
              </a:ext>
            </a:extLst>
          </p:cNvPr>
          <p:cNvSpPr txBox="1"/>
          <p:nvPr/>
        </p:nvSpPr>
        <p:spPr>
          <a:xfrm>
            <a:off x="290195" y="365125"/>
            <a:ext cx="1187132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400" dirty="0"/>
              <a:t>Заполните пропуски словами "</a:t>
            </a:r>
            <a:r>
              <a:rPr lang="en-US" sz="2400" dirty="0">
                <a:latin typeface="Engravers MT" panose="02090707080505020304" pitchFamily="18" charset="0"/>
              </a:rPr>
              <a:t>am", "is" </a:t>
            </a:r>
            <a:r>
              <a:rPr lang="ru-RU" sz="2400" dirty="0"/>
              <a:t>или "</a:t>
            </a:r>
            <a:r>
              <a:rPr lang="en-US" sz="2400" dirty="0">
                <a:latin typeface="Engravers MT" panose="02090707080505020304" pitchFamily="18" charset="0"/>
              </a:rPr>
              <a:t>are":</a:t>
            </a:r>
            <a:endParaRPr lang="ru-RU" sz="2400" dirty="0">
              <a:latin typeface="Engravers MT" panose="02090707080505020304" pitchFamily="18" charset="0"/>
            </a:endParaRPr>
          </a:p>
          <a:p>
            <a:pPr algn="ctr"/>
            <a:endParaRPr lang="ru-RU" sz="2400" dirty="0">
              <a:latin typeface="Engravers MT" panose="02090707080505020304" pitchFamily="18" charset="0"/>
            </a:endParaRPr>
          </a:p>
          <a:p>
            <a:pPr algn="ctr"/>
            <a:endParaRPr lang="en-US" sz="2400" dirty="0">
              <a:latin typeface="Engravers MT" panose="02090707080505020304" pitchFamily="18" charset="0"/>
            </a:endParaRPr>
          </a:p>
          <a:p>
            <a:endParaRPr lang="en-US" dirty="0"/>
          </a:p>
          <a:p>
            <a:pPr algn="ctr"/>
            <a:r>
              <a:rPr lang="ru-RU" sz="4800" dirty="0"/>
              <a:t>1) </a:t>
            </a:r>
            <a:r>
              <a:rPr lang="en-US" sz="4800" dirty="0"/>
              <a:t>I ___ a student.</a:t>
            </a:r>
          </a:p>
          <a:p>
            <a:pPr algn="ctr"/>
            <a:r>
              <a:rPr lang="ru-RU" sz="4800" dirty="0"/>
              <a:t>2) </a:t>
            </a:r>
            <a:r>
              <a:rPr lang="en-US" sz="4800" dirty="0"/>
              <a:t>She ___ my friend.</a:t>
            </a:r>
          </a:p>
          <a:p>
            <a:pPr algn="ctr"/>
            <a:r>
              <a:rPr lang="ru-RU" sz="4800" dirty="0"/>
              <a:t>3) </a:t>
            </a:r>
            <a:r>
              <a:rPr lang="en-US" sz="4800" dirty="0"/>
              <a:t>They ___ happy.</a:t>
            </a:r>
          </a:p>
          <a:p>
            <a:pPr algn="ctr"/>
            <a:r>
              <a:rPr lang="ru-RU" sz="4800" dirty="0"/>
              <a:t>4) </a:t>
            </a:r>
            <a:r>
              <a:rPr lang="en-US" sz="4800" dirty="0"/>
              <a:t>We ___ at school.</a:t>
            </a:r>
          </a:p>
          <a:p>
            <a:pPr algn="ctr"/>
            <a:r>
              <a:rPr lang="ru-RU" sz="4800" dirty="0"/>
              <a:t>5) </a:t>
            </a:r>
            <a:r>
              <a:rPr lang="en-US" sz="4800" dirty="0"/>
              <a:t>It ___ a cat.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0989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11871325" cy="65690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0024F-370D-473D-A7B8-13E5A0BD08CC}"/>
              </a:ext>
            </a:extLst>
          </p:cNvPr>
          <p:cNvSpPr txBox="1"/>
          <p:nvPr/>
        </p:nvSpPr>
        <p:spPr>
          <a:xfrm>
            <a:off x="160337" y="365125"/>
            <a:ext cx="1187132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4000" dirty="0"/>
              <a:t>Составьте предложения, используя глагол </a:t>
            </a:r>
            <a:r>
              <a:rPr lang="ru-RU" sz="4000" dirty="0">
                <a:solidFill>
                  <a:srgbClr val="FF0000"/>
                </a:solidFill>
              </a:rPr>
              <a:t>"</a:t>
            </a:r>
            <a:r>
              <a:rPr lang="en-US" sz="4000" dirty="0">
                <a:solidFill>
                  <a:srgbClr val="FF0000"/>
                </a:solidFill>
                <a:latin typeface="Engravers MT" panose="02090707080505020304" pitchFamily="18" charset="0"/>
              </a:rPr>
              <a:t>to be" </a:t>
            </a:r>
            <a:r>
              <a:rPr lang="ru-RU" sz="4000" dirty="0"/>
              <a:t>и предложенные слова:</a:t>
            </a: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1.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I / a student. </a:t>
            </a:r>
          </a:p>
          <a:p>
            <a:pPr algn="ctr"/>
            <a:r>
              <a:rPr lang="ru-RU" sz="3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2.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She / my sister. </a:t>
            </a:r>
            <a:endParaRPr lang="ru-RU" sz="3600" b="1" i="0" dirty="0">
              <a:solidFill>
                <a:schemeClr val="bg1"/>
              </a:solidFill>
              <a:effectLst/>
              <a:latin typeface="Noto Sans" panose="020B0502040504020204" pitchFamily="34" charset="0"/>
            </a:endParaRPr>
          </a:p>
          <a:p>
            <a:pPr algn="ctr"/>
            <a:r>
              <a:rPr lang="ru-RU" sz="3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3.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They / happy. </a:t>
            </a:r>
          </a:p>
          <a:p>
            <a:pPr algn="ctr"/>
            <a:r>
              <a:rPr lang="ru-RU" sz="3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4.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We / at home. </a:t>
            </a:r>
            <a:endParaRPr lang="ru-RU" sz="3600" b="1" i="0" dirty="0">
              <a:solidFill>
                <a:schemeClr val="bg1"/>
              </a:solidFill>
              <a:effectLst/>
              <a:latin typeface="Noto Sans" panose="020B0502040504020204" pitchFamily="34" charset="0"/>
            </a:endParaRPr>
          </a:p>
          <a:p>
            <a:pPr algn="ctr"/>
            <a:r>
              <a:rPr lang="ru-RU" sz="3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5.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It / a dog. 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2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11871325" cy="65690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0024F-370D-473D-A7B8-13E5A0BD08CC}"/>
              </a:ext>
            </a:extLst>
          </p:cNvPr>
          <p:cNvSpPr txBox="1"/>
          <p:nvPr/>
        </p:nvSpPr>
        <p:spPr>
          <a:xfrm>
            <a:off x="160338" y="365125"/>
            <a:ext cx="1171098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4000" dirty="0"/>
              <a:t>Отрицательная форма глагола "</a:t>
            </a:r>
            <a:r>
              <a:rPr lang="en-US" sz="4000" dirty="0">
                <a:latin typeface="Engravers MT" panose="02090707080505020304" pitchFamily="18" charset="0"/>
              </a:rPr>
              <a:t>to be</a:t>
            </a:r>
            <a:r>
              <a:rPr lang="ru-RU" sz="4000" dirty="0"/>
              <a:t> "</a:t>
            </a:r>
            <a:r>
              <a:rPr lang="ru-RU" sz="4000" dirty="0">
                <a:latin typeface="Engravers MT" panose="02090707080505020304" pitchFamily="18" charset="0"/>
              </a:rPr>
              <a:t> образуется при помощи отрицательной частицы </a:t>
            </a:r>
            <a:r>
              <a:rPr lang="en-US" sz="4000" dirty="0">
                <a:highlight>
                  <a:srgbClr val="FFFF00"/>
                </a:highlight>
                <a:latin typeface="Engravers MT" panose="02090707080505020304" pitchFamily="18" charset="0"/>
              </a:rPr>
              <a:t>not.</a:t>
            </a:r>
            <a:endParaRPr lang="ru-RU" sz="4000" dirty="0">
              <a:highlight>
                <a:srgbClr val="FFFF00"/>
              </a:highlight>
              <a:latin typeface="Engravers MT" panose="02090707080505020304" pitchFamily="18" charset="0"/>
            </a:endParaRPr>
          </a:p>
          <a:p>
            <a:pPr algn="ctr"/>
            <a:r>
              <a:rPr lang="ru-RU" sz="4800" dirty="0"/>
              <a:t>Частица </a:t>
            </a:r>
            <a:r>
              <a:rPr lang="en-US" sz="4800" u="sng" dirty="0"/>
              <a:t>not</a:t>
            </a:r>
            <a:r>
              <a:rPr lang="en-US" sz="4800" dirty="0"/>
              <a:t> </a:t>
            </a:r>
            <a:r>
              <a:rPr lang="ru-RU" sz="4800" dirty="0"/>
              <a:t>в предложении стоит после глагола </a:t>
            </a:r>
            <a:r>
              <a:rPr lang="en-US" sz="4800" u="sng" dirty="0"/>
              <a:t>to be</a:t>
            </a:r>
            <a:endParaRPr lang="ru-RU" sz="4400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4402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CF4A5-0015-4F7F-83DA-30D42E184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91440"/>
            <a:ext cx="11871960" cy="656843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093B-65B9-491A-A6BE-19EE1307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1386840"/>
            <a:ext cx="10942320" cy="5151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latin typeface="Engravers MT" panose="02090707080505020304" pitchFamily="18" charset="0"/>
              </a:rPr>
              <a:t>Examples</a:t>
            </a:r>
            <a:r>
              <a:rPr lang="ru-RU" sz="3100" b="1" dirty="0"/>
              <a:t>.</a:t>
            </a:r>
            <a:r>
              <a:rPr lang="en-US" sz="3100" b="1" dirty="0">
                <a:latin typeface="Engravers MT" panose="02090707080505020304" pitchFamily="18" charset="0"/>
              </a:rPr>
              <a:t> (</a:t>
            </a:r>
            <a:r>
              <a:rPr lang="ru-RU" sz="3100" b="1" dirty="0"/>
              <a:t>Примеры</a:t>
            </a:r>
            <a:r>
              <a:rPr lang="en-US" sz="3100" b="1" dirty="0">
                <a:latin typeface="Engravers MT" panose="02090707080505020304" pitchFamily="18" charset="0"/>
              </a:rPr>
              <a:t>)</a:t>
            </a:r>
            <a:r>
              <a:rPr lang="ru-RU" sz="2700" b="1" dirty="0"/>
              <a:t>.</a:t>
            </a:r>
            <a:br>
              <a:rPr lang="en-US" sz="2700" b="1" dirty="0"/>
            </a:br>
            <a:br>
              <a:rPr lang="ru-RU" sz="2700" b="1" dirty="0"/>
            </a:br>
            <a:r>
              <a:rPr lang="en-US" sz="3600" b="1" dirty="0"/>
              <a:t>I am </a:t>
            </a:r>
            <a:r>
              <a:rPr lang="en-US" sz="3600" b="1" dirty="0">
                <a:highlight>
                  <a:srgbClr val="00FFFF"/>
                </a:highlight>
              </a:rPr>
              <a:t>not </a:t>
            </a:r>
            <a:r>
              <a:rPr lang="en-US" sz="3600" b="1" dirty="0"/>
              <a:t>a student.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You are </a:t>
            </a:r>
            <a:r>
              <a:rPr lang="en-US" sz="3600" b="1" dirty="0">
                <a:highlight>
                  <a:srgbClr val="00FFFF"/>
                </a:highlight>
              </a:rPr>
              <a:t>not</a:t>
            </a:r>
            <a:r>
              <a:rPr lang="en-US" sz="3600" b="1" dirty="0"/>
              <a:t> a student.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She is </a:t>
            </a:r>
            <a:r>
              <a:rPr lang="en-US" sz="3600" b="1" dirty="0">
                <a:highlight>
                  <a:srgbClr val="00FFFF"/>
                </a:highlight>
              </a:rPr>
              <a:t>not</a:t>
            </a:r>
            <a:r>
              <a:rPr lang="en-US" sz="3600" b="1" dirty="0"/>
              <a:t> a student.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He is </a:t>
            </a:r>
            <a:r>
              <a:rPr lang="en-US" sz="3600" b="1" dirty="0">
                <a:highlight>
                  <a:srgbClr val="00FFFF"/>
                </a:highlight>
              </a:rPr>
              <a:t>not</a:t>
            </a:r>
            <a:r>
              <a:rPr lang="en-US" sz="3600" b="1" dirty="0"/>
              <a:t> a student.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We are </a:t>
            </a:r>
            <a:r>
              <a:rPr lang="en-US" sz="3600" b="1" dirty="0">
                <a:highlight>
                  <a:srgbClr val="00FFFF"/>
                </a:highlight>
              </a:rPr>
              <a:t>not</a:t>
            </a:r>
            <a:r>
              <a:rPr lang="en-US" sz="3600" b="1" dirty="0"/>
              <a:t> students.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You are </a:t>
            </a:r>
            <a:r>
              <a:rPr lang="en-US" sz="3600" b="1" dirty="0">
                <a:highlight>
                  <a:srgbClr val="00FFFF"/>
                </a:highlight>
              </a:rPr>
              <a:t>not </a:t>
            </a:r>
            <a:r>
              <a:rPr lang="en-US" sz="3600" b="1" dirty="0"/>
              <a:t>students.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They are </a:t>
            </a:r>
            <a:r>
              <a:rPr lang="en-US" sz="3600" b="1" dirty="0">
                <a:highlight>
                  <a:srgbClr val="00FFFF"/>
                </a:highlight>
              </a:rPr>
              <a:t>not</a:t>
            </a:r>
            <a:r>
              <a:rPr lang="en-US" sz="3600" b="1" dirty="0"/>
              <a:t> students.</a:t>
            </a:r>
            <a:br>
              <a:rPr lang="ru-RU" b="1" dirty="0"/>
            </a:b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0838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688</Words>
  <Application>Microsoft Office PowerPoint</Application>
  <PresentationFormat>Широкоэкранный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MingLiU_HKSCS-ExtB</vt:lpstr>
      <vt:lpstr>Arial</vt:lpstr>
      <vt:lpstr>Calibri</vt:lpstr>
      <vt:lpstr>Calibri Light</vt:lpstr>
      <vt:lpstr>Engravers MT</vt:lpstr>
      <vt:lpstr>Noto Sans</vt:lpstr>
      <vt:lpstr>Тема Office</vt:lpstr>
      <vt:lpstr>To be – быть, являться, находиться.</vt:lpstr>
      <vt:lpstr>To be меняется по лицам и числам.</vt:lpstr>
      <vt:lpstr>В настоящем времени глагол to be   имеет три формы: am, is, are </vt:lpstr>
      <vt:lpstr>Remember! Запомни!  </vt:lpstr>
      <vt:lpstr>Examples. (Примеры).  I am a student.  You are a student.  She is a student.  He is a student.  We are students.  You are students.  They are students.  </vt:lpstr>
      <vt:lpstr>  </vt:lpstr>
      <vt:lpstr>  </vt:lpstr>
      <vt:lpstr>  </vt:lpstr>
      <vt:lpstr>Examples. (Примеры).  I am not a student.  You are not a student.  She is not a student.  He is not a student.  We are not students.  You are not students.  They are not students.  </vt:lpstr>
      <vt:lpstr>  </vt:lpstr>
      <vt:lpstr>  </vt:lpstr>
      <vt:lpstr>  </vt:lpstr>
      <vt:lpstr>  </vt:lpstr>
      <vt:lpstr>Examples. (Примеры).  am I a student?  are  you a student?  is  she a student?  is he a student?  are  we students?  are  you students?  are  they students?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be – быть, являться, находиться.</dc:title>
  <dc:creator>Yulduz Mamaeva</dc:creator>
  <cp:lastModifiedBy>Yulduz Mamaeva</cp:lastModifiedBy>
  <cp:revision>1</cp:revision>
  <dcterms:created xsi:type="dcterms:W3CDTF">2024-02-19T12:57:23Z</dcterms:created>
  <dcterms:modified xsi:type="dcterms:W3CDTF">2024-02-19T14:16:28Z</dcterms:modified>
</cp:coreProperties>
</file>