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98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7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65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8589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50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1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9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3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1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8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05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5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50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5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58BF04-86AE-457C-8051-1E9A412BE37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10A264-310C-4292-8123-7D8FB97A3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9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B1536-F933-4473-B76A-2E7ADC24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0" dirty="0">
                <a:effectLst/>
              </a:rPr>
              <a:t>Конструкции </a:t>
            </a:r>
            <a:r>
              <a:rPr lang="ru-RU" b="0" dirty="0">
                <a:effectLst/>
                <a:highlight>
                  <a:srgbClr val="FFFF00"/>
                </a:highlight>
              </a:rPr>
              <a:t>Have got</a:t>
            </a:r>
            <a:r>
              <a:rPr lang="ru-RU" b="0" dirty="0">
                <a:effectLst/>
              </a:rPr>
              <a:t> и </a:t>
            </a:r>
            <a:r>
              <a:rPr lang="ru-RU" b="0" dirty="0" err="1">
                <a:effectLst/>
                <a:highlight>
                  <a:srgbClr val="FFFF00"/>
                </a:highlight>
              </a:rPr>
              <a:t>Has</a:t>
            </a:r>
            <a:r>
              <a:rPr lang="ru-RU" b="0" dirty="0">
                <a:effectLst/>
                <a:highlight>
                  <a:srgbClr val="FFFF00"/>
                </a:highlight>
              </a:rPr>
              <a:t> got </a:t>
            </a:r>
            <a:r>
              <a:rPr lang="ru-RU" b="0" dirty="0">
                <a:effectLst/>
              </a:rPr>
              <a:t>очень похожи между собой, ведь они переводятся как «владеть чем-то». Давайте разберемся, в чем же отличия между ними?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1BC339-3D6C-467E-9EB2-BD28549D6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3" y="2529840"/>
            <a:ext cx="6410294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549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F8818-2395-49FD-AC7D-2EB3310F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Ответь на вопросы утвердительно, используя конструкцию have got/</a:t>
            </a:r>
            <a:r>
              <a:rPr lang="ru-RU" dirty="0" err="1"/>
              <a:t>has</a:t>
            </a:r>
            <a:r>
              <a:rPr lang="ru-RU" dirty="0"/>
              <a:t> got.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486CD-643F-4D36-8E69-092D8DB39D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Do you have got a pet?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Does your sister have got a doll?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Have you got a favorite book?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Has your teacher got a laptop?</a:t>
            </a:r>
          </a:p>
          <a:p>
            <a:pPr algn="l"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Do your parents have got a big car?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0AF565-06E5-45DE-8533-36F06C9CA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69" y="2473772"/>
            <a:ext cx="4184593" cy="2479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651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C63B5-57C0-42E8-A3F4-C625E178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F7D66-18F9-4439-8FCF-378ED2BEB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89746-3F5D-4EBC-BBAA-12DFC711F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" y="0"/>
            <a:ext cx="12150654" cy="67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119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B1536-F933-4473-B76A-2E7ADC24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Мы используем конструкцию </a:t>
            </a:r>
            <a:r>
              <a:rPr lang="en-US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h</a:t>
            </a:r>
            <a:r>
              <a:rPr lang="ru-RU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ave</a:t>
            </a:r>
            <a:r>
              <a:rPr lang="ru-RU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got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с местоимениями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I, </a:t>
            </a:r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y</a:t>
            </a:r>
            <a:r>
              <a:rPr lang="ru-RU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ou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, </a:t>
            </a:r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e, </a:t>
            </a:r>
            <a:r>
              <a:rPr lang="en-US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t</a:t>
            </a:r>
            <a:r>
              <a:rPr lang="ru-RU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hey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и с существительными во множественном числе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08C8087-832B-4D7C-AE20-352B368FF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02" y="2684887"/>
            <a:ext cx="5875258" cy="39168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1007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B1536-F933-4473-B76A-2E7ADC247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004"/>
            <a:ext cx="7947693" cy="4700639"/>
          </a:xfrm>
        </p:spPr>
        <p:txBody>
          <a:bodyPr>
            <a:normAutofit/>
          </a:bodyPr>
          <a:lstStyle/>
          <a:p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</a:rPr>
              <a:t>Examples:</a:t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highlight>
                  <a:srgbClr val="00FF00"/>
                </a:highlight>
              </a:rPr>
            </a:b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I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have got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a sister</a:t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You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have got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a dog</a:t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We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have got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a garden</a:t>
            </a:r>
            <a:b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</a:b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They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have got </a:t>
            </a:r>
            <a:r>
              <a:rPr lang="en-US" sz="4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a ball</a:t>
            </a:r>
            <a:endParaRPr lang="ru-RU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E66D483-E0F3-4550-80C8-33E9947D4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53" y="2712324"/>
            <a:ext cx="4686893" cy="31245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36670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E83EA-21ED-4C6C-896A-63C51304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6241"/>
            <a:ext cx="10364451" cy="18184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A3A3A"/>
                </a:solidFill>
                <a:latin typeface="-apple-system"/>
              </a:rPr>
              <a:t>Конструкция </a:t>
            </a:r>
            <a:r>
              <a:rPr lang="en-US" b="1" dirty="0">
                <a:solidFill>
                  <a:srgbClr val="0E5F8D"/>
                </a:solidFill>
                <a:latin typeface="-apple-system"/>
              </a:rPr>
              <a:t>h</a:t>
            </a:r>
            <a:r>
              <a:rPr lang="ru-RU" b="1" dirty="0" err="1">
                <a:solidFill>
                  <a:srgbClr val="0E5F8D"/>
                </a:solidFill>
                <a:latin typeface="-apple-system"/>
              </a:rPr>
              <a:t>as</a:t>
            </a:r>
            <a:r>
              <a:rPr lang="ru-RU" b="1" dirty="0">
                <a:solidFill>
                  <a:srgbClr val="0E5F8D"/>
                </a:solidFill>
                <a:latin typeface="-apple-system"/>
              </a:rPr>
              <a:t> got</a:t>
            </a:r>
            <a:r>
              <a:rPr lang="ru-RU" dirty="0">
                <a:solidFill>
                  <a:srgbClr val="0E5F8D"/>
                </a:solidFill>
                <a:latin typeface="-apple-system"/>
              </a:rPr>
              <a:t> </a:t>
            </a:r>
            <a:r>
              <a:rPr lang="ru-RU" dirty="0">
                <a:solidFill>
                  <a:srgbClr val="3A3A3A"/>
                </a:solidFill>
                <a:latin typeface="-apple-system"/>
              </a:rPr>
              <a:t>используется с местоимениями </a:t>
            </a:r>
            <a:r>
              <a:rPr lang="ru-RU" b="1" dirty="0" err="1">
                <a:solidFill>
                  <a:srgbClr val="0E5F8D"/>
                </a:solidFill>
                <a:latin typeface="-apple-system"/>
              </a:rPr>
              <a:t>He</a:t>
            </a:r>
            <a:r>
              <a:rPr lang="ru-RU" b="1" dirty="0">
                <a:solidFill>
                  <a:srgbClr val="0E5F8D"/>
                </a:solidFill>
                <a:latin typeface="-apple-system"/>
              </a:rPr>
              <a:t>, </a:t>
            </a:r>
            <a:r>
              <a:rPr lang="ru-RU" b="1" dirty="0" err="1">
                <a:solidFill>
                  <a:srgbClr val="0E5F8D"/>
                </a:solidFill>
                <a:latin typeface="-apple-system"/>
              </a:rPr>
              <a:t>She</a:t>
            </a:r>
            <a:r>
              <a:rPr lang="ru-RU" b="1" dirty="0">
                <a:solidFill>
                  <a:srgbClr val="0E5F8D"/>
                </a:solidFill>
                <a:latin typeface="-apple-system"/>
              </a:rPr>
              <a:t>, </a:t>
            </a:r>
            <a:r>
              <a:rPr lang="ru-RU" b="1" dirty="0" err="1">
                <a:solidFill>
                  <a:srgbClr val="0E5F8D"/>
                </a:solidFill>
                <a:latin typeface="-apple-system"/>
              </a:rPr>
              <a:t>It</a:t>
            </a:r>
            <a:r>
              <a:rPr lang="ru-RU" dirty="0">
                <a:solidFill>
                  <a:srgbClr val="3A3A3A"/>
                </a:solidFill>
                <a:latin typeface="-apple-system"/>
              </a:rPr>
              <a:t> и </a:t>
            </a:r>
            <a:r>
              <a:rPr lang="ru-RU" b="1" dirty="0">
                <a:solidFill>
                  <a:srgbClr val="3A3A3A"/>
                </a:solidFill>
                <a:latin typeface="-apple-system"/>
              </a:rPr>
              <a:t>существительными в единственном числе</a:t>
            </a:r>
            <a:r>
              <a:rPr lang="ru-RU" dirty="0">
                <a:solidFill>
                  <a:srgbClr val="3A3A3A"/>
                </a:solidFill>
                <a:latin typeface="-apple-system"/>
              </a:rPr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831DC33-CCBE-45AA-BD08-B4AF5453AC9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798320"/>
            <a:ext cx="9418320" cy="481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29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F9A30-F663-4CBC-B059-6923DA7C2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52400"/>
            <a:ext cx="10364451" cy="4693919"/>
          </a:xfrm>
        </p:spPr>
        <p:txBody>
          <a:bodyPr>
            <a:normAutofit/>
          </a:bodyPr>
          <a:lstStyle/>
          <a:p>
            <a: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Examples</a:t>
            </a:r>
            <a:r>
              <a:rPr lang="ru-RU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b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</a:br>
            <a: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She </a:t>
            </a:r>
            <a:r>
              <a:rPr lang="en-US" sz="5400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has got </a:t>
            </a:r>
            <a: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 book.</a:t>
            </a:r>
            <a:b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</a:br>
            <a: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He </a:t>
            </a:r>
            <a:r>
              <a:rPr lang="en-US" sz="5400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has got </a:t>
            </a:r>
            <a: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flowers.</a:t>
            </a:r>
            <a:b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</a:br>
            <a: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It </a:t>
            </a:r>
            <a:r>
              <a:rPr lang="en-US" sz="5400" b="1" u="sng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has got </a:t>
            </a:r>
            <a:r>
              <a:rPr lang="en-US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 tail.</a:t>
            </a:r>
            <a:endParaRPr lang="ru-RU" sz="54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390B1C-389A-426C-9C23-A1740CAD071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913" y="4022615"/>
            <a:ext cx="4510087" cy="30012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29F1A7-95C0-4000-A9AF-494FBD91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2615"/>
            <a:ext cx="4505334" cy="2999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214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8BDE8-FB23-465D-A7E1-A3E69AF9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Грамматические особенности  конструкции have got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/has got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839D89F-E682-46A3-9FFF-D3C76138F44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3488166"/>
              </p:ext>
            </p:extLst>
          </p:nvPr>
        </p:nvGraphicFramePr>
        <p:xfrm>
          <a:off x="913774" y="2214693"/>
          <a:ext cx="10958188" cy="4024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346">
                  <a:extLst>
                    <a:ext uri="{9D8B030D-6E8A-4147-A177-3AD203B41FA5}">
                      <a16:colId xmlns:a16="http://schemas.microsoft.com/office/drawing/2014/main" val="2793182339"/>
                    </a:ext>
                  </a:extLst>
                </a:gridCol>
                <a:gridCol w="3146748">
                  <a:extLst>
                    <a:ext uri="{9D8B030D-6E8A-4147-A177-3AD203B41FA5}">
                      <a16:colId xmlns:a16="http://schemas.microsoft.com/office/drawing/2014/main" val="605866990"/>
                    </a:ext>
                  </a:extLst>
                </a:gridCol>
                <a:gridCol w="2598732">
                  <a:extLst>
                    <a:ext uri="{9D8B030D-6E8A-4147-A177-3AD203B41FA5}">
                      <a16:colId xmlns:a16="http://schemas.microsoft.com/office/drawing/2014/main" val="315638419"/>
                    </a:ext>
                  </a:extLst>
                </a:gridCol>
                <a:gridCol w="2880362">
                  <a:extLst>
                    <a:ext uri="{9D8B030D-6E8A-4147-A177-3AD203B41FA5}">
                      <a16:colId xmlns:a16="http://schemas.microsoft.com/office/drawing/2014/main" val="378159313"/>
                    </a:ext>
                  </a:extLst>
                </a:gridCol>
              </a:tblGrid>
              <a:tr h="67854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Подлежащее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Утверждение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Отрицание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Вопрос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53901"/>
                  </a:ext>
                </a:extLst>
              </a:tr>
              <a:tr h="1673123">
                <a:tc>
                  <a:txBody>
                    <a:bodyPr/>
                    <a:lstStyle/>
                    <a:p>
                      <a:r>
                        <a:rPr lang="en-US" sz="2800" dirty="0"/>
                        <a:t>I, you, we, they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I’ve </a:t>
                      </a:r>
                      <a:r>
                        <a:rPr lang="en-US" sz="2400" dirty="0"/>
                        <a:t>got a pencil= I have got a pencil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 </a:t>
                      </a:r>
                      <a:r>
                        <a:rPr lang="en-US" sz="2400" u="sng" dirty="0"/>
                        <a:t>haven't </a:t>
                      </a:r>
                      <a:r>
                        <a:rPr lang="en-US" sz="2400" dirty="0"/>
                        <a:t>got a pencil= I have not got a pencil.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Have </a:t>
                      </a:r>
                      <a:r>
                        <a:rPr lang="en-US" sz="2400" dirty="0"/>
                        <a:t>you got a pencil?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369699"/>
                  </a:ext>
                </a:extLst>
              </a:tr>
              <a:tr h="1673123">
                <a:tc>
                  <a:txBody>
                    <a:bodyPr/>
                    <a:lstStyle/>
                    <a:p>
                      <a:r>
                        <a:rPr lang="en-US" sz="3200" dirty="0"/>
                        <a:t>He, she, it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She’s</a:t>
                      </a:r>
                      <a:r>
                        <a:rPr lang="en-US" sz="2400" dirty="0"/>
                        <a:t> got a ruler. = She has got a ruler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</a:t>
                      </a:r>
                      <a:r>
                        <a:rPr lang="en-US" sz="2400" u="sng" dirty="0"/>
                        <a:t>hasn’t</a:t>
                      </a:r>
                      <a:r>
                        <a:rPr lang="en-US" sz="2400" dirty="0"/>
                        <a:t> got a ruler. = She has not got a ruler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Has</a:t>
                      </a:r>
                      <a:r>
                        <a:rPr lang="en-US" sz="2400" dirty="0"/>
                        <a:t> she got a ruler?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19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79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D1194-0BE1-4944-8D54-2055A23B9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 предложения правильной формой have got/</a:t>
            </a:r>
            <a:r>
              <a:rPr lang="ru-RU" dirty="0" err="1"/>
              <a:t>has</a:t>
            </a:r>
            <a:r>
              <a:rPr lang="ru-RU" dirty="0"/>
              <a:t> got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A25E5-EC64-49C9-B2E3-6FC8E3FB59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10363826" cy="342410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I ______ a new bike.</a:t>
            </a:r>
          </a:p>
          <a:p>
            <a:pPr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She ______ long hair.</a:t>
            </a:r>
          </a:p>
          <a:p>
            <a:pPr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The dog ______ a brown coat.</a:t>
            </a:r>
          </a:p>
          <a:p>
            <a:pPr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We ______ a big house.</a:t>
            </a:r>
          </a:p>
          <a:p>
            <a:pPr>
              <a:buFont typeface="+mj-lt"/>
              <a:buAutoNum type="arabicPeriod"/>
            </a:pPr>
            <a:r>
              <a:rPr lang="en-US" sz="24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You ______ a nice smile.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79EAE8-7A3B-4266-ACFD-1770B5B4C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95" y="2367092"/>
            <a:ext cx="4972050" cy="2983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9556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E5E6D-085E-4214-957A-826962B9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Переведи предложения на русский язык.</a:t>
            </a:r>
            <a:br>
              <a:rPr lang="ru-RU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</a:br>
            <a:br>
              <a:rPr lang="ru-RU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60CC3-3656-4B83-BB12-78ED33ED3C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He has got a blue car.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They have got a lot of toys.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I have got a new phone.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She has got a beautiful voice.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You have got a good heart.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8E1CA8-852E-498E-A34B-955A6B220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80" y="2002631"/>
            <a:ext cx="4302490" cy="28527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6221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58DF6-F365-4B73-A233-12E9C135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Составь свои собственные утвердительные предложения с конструкцией have got/</a:t>
            </a:r>
            <a:r>
              <a:rPr lang="ru-RU" sz="3200" dirty="0" err="1"/>
              <a:t>has</a:t>
            </a:r>
            <a:r>
              <a:rPr lang="ru-RU" sz="3200" dirty="0"/>
              <a:t> got.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AA9F2-1EB7-4401-976F-F4460E8748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I ______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My friend ______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My teacher ______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My school ______</a:t>
            </a:r>
          </a:p>
          <a:p>
            <a:pPr algn="l">
              <a:buFont typeface="+mj-lt"/>
              <a:buAutoNum type="arabicPeriod"/>
            </a:pPr>
            <a:r>
              <a:rPr lang="en-US" sz="2800" b="0" i="0" dirty="0">
                <a:solidFill>
                  <a:srgbClr val="24292F"/>
                </a:solidFill>
                <a:effectLst/>
                <a:latin typeface="Noto Sans" panose="020B0502040504020204" pitchFamily="34" charset="0"/>
              </a:rPr>
              <a:t> My family ______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018B17-FDBA-4353-9BFC-BD57BBFF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82" y="2520314"/>
            <a:ext cx="3408998" cy="3454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011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134</TotalTime>
  <Words>387</Words>
  <Application>Microsoft Office PowerPoint</Application>
  <PresentationFormat>Широкоэкранный</PresentationFormat>
  <Paragraphs>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Agency FB</vt:lpstr>
      <vt:lpstr>-apple-system</vt:lpstr>
      <vt:lpstr>Arial</vt:lpstr>
      <vt:lpstr>Calibri</vt:lpstr>
      <vt:lpstr>Noto Sans</vt:lpstr>
      <vt:lpstr>Tw Cen MT</vt:lpstr>
      <vt:lpstr>Капля</vt:lpstr>
      <vt:lpstr>Конструкции Have got и Has got очень похожи между собой, ведь они переводятся как «владеть чем-то». Давайте разберемся, в чем же отличия между ними?</vt:lpstr>
      <vt:lpstr>Мы используем конструкцию have got с местоимениями I, you, we, they и с существительными во множественном числе.</vt:lpstr>
      <vt:lpstr>Examples:  I have got a sister You have got a dog We have got a garden They have got a ball</vt:lpstr>
      <vt:lpstr>Конструкция has got используется с местоимениями He, She, It и существительными в единственном числе. </vt:lpstr>
      <vt:lpstr>Examples:  She has got a book. He has got flowers. It has got a tail.</vt:lpstr>
      <vt:lpstr>Грамматические особенности  конструкции have got/has got</vt:lpstr>
      <vt:lpstr>Дополни предложения правильной формой have got/has got</vt:lpstr>
      <vt:lpstr>Переведи предложения на русский язык.  </vt:lpstr>
      <vt:lpstr>Составь свои собственные утвердительные предложения с конструкцией have got/has got.</vt:lpstr>
      <vt:lpstr>Ответь на вопросы утвердительно, используя конструкцию have got/has got.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Конструкции Have got и Has got очень похожи между собой, ведь они переводятся как «владеть чем-то». Давайте разберемся, в чем же отличия между ними?</dc:title>
  <dc:creator>Yulduz Mamaeva</dc:creator>
  <cp:lastModifiedBy>Yulduz Mamaeva</cp:lastModifiedBy>
  <cp:revision>1</cp:revision>
  <dcterms:created xsi:type="dcterms:W3CDTF">2024-02-20T07:49:08Z</dcterms:created>
  <dcterms:modified xsi:type="dcterms:W3CDTF">2024-02-20T10:03:28Z</dcterms:modified>
</cp:coreProperties>
</file>