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AAD9-04C5-4849-8FDC-8216C6FD69C4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6DAD28E-42B7-46D6-AAB6-953BBAEA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1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AAD9-04C5-4849-8FDC-8216C6FD69C4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D28E-42B7-46D6-AAB6-953BBAEA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1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AAD9-04C5-4849-8FDC-8216C6FD69C4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D28E-42B7-46D6-AAB6-953BBAEA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7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AAD9-04C5-4849-8FDC-8216C6FD69C4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D28E-42B7-46D6-AAB6-953BBAEA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6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25AAD9-04C5-4849-8FDC-8216C6FD69C4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6DAD28E-42B7-46D6-AAB6-953BBAEA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3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AAD9-04C5-4849-8FDC-8216C6FD69C4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D28E-42B7-46D6-AAB6-953BBAEA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2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AAD9-04C5-4849-8FDC-8216C6FD69C4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D28E-42B7-46D6-AAB6-953BBAEA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AAD9-04C5-4849-8FDC-8216C6FD69C4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D28E-42B7-46D6-AAB6-953BBAEA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1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AAD9-04C5-4849-8FDC-8216C6FD69C4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D28E-42B7-46D6-AAB6-953BBAEA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9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AAD9-04C5-4849-8FDC-8216C6FD69C4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D28E-42B7-46D6-AAB6-953BBAEA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6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AAD9-04C5-4849-8FDC-8216C6FD69C4}" type="datetimeFigureOut">
              <a:rPr lang="ru-RU" smtClean="0"/>
              <a:t>21.02.2024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D28E-42B7-46D6-AAB6-953BBAEA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9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625AAD9-04C5-4849-8FDC-8216C6FD69C4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6DAD28E-42B7-46D6-AAB6-953BBAEA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7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D22294-6DEE-4E52-99D2-1B614258E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505968"/>
            <a:ext cx="11384280" cy="4050792"/>
          </a:xfrm>
        </p:spPr>
        <p:txBody>
          <a:bodyPr>
            <a:normAutofit/>
          </a:bodyPr>
          <a:lstStyle/>
          <a:p>
            <a:r>
              <a:rPr lang="ru-RU" sz="4800" b="0" i="0" dirty="0">
                <a:solidFill>
                  <a:srgbClr val="04121B"/>
                </a:solidFill>
                <a:effectLst/>
                <a:latin typeface="StratosSkyeng"/>
              </a:rPr>
              <a:t>Множественное число большинства существительных образуется добавлением к слову окончания </a:t>
            </a:r>
            <a:r>
              <a:rPr lang="ru-RU" sz="4800" b="0" i="1" dirty="0">
                <a:solidFill>
                  <a:srgbClr val="04121B"/>
                </a:solidFill>
                <a:effectLst/>
                <a:latin typeface="StratosSkyeng"/>
              </a:rPr>
              <a:t>-s</a:t>
            </a:r>
            <a:r>
              <a:rPr lang="ru-RU" sz="4800" b="0" i="0" dirty="0">
                <a:solidFill>
                  <a:srgbClr val="04121B"/>
                </a:solidFill>
                <a:effectLst/>
                <a:latin typeface="StratosSkyeng"/>
              </a:rPr>
              <a:t>. </a:t>
            </a:r>
            <a:endParaRPr lang="ru-RU" sz="4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0AA33-009E-4727-B229-A41EC1D37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0" y="2423160"/>
            <a:ext cx="7315200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4052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8E52C1-FBDB-4ECA-9511-DE205F063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990600"/>
            <a:ext cx="10927080" cy="4556760"/>
          </a:xfrm>
        </p:spPr>
        <p:txBody>
          <a:bodyPr>
            <a:normAutofit fontScale="92500" lnSpcReduction="10000"/>
          </a:bodyPr>
          <a:lstStyle/>
          <a:p>
            <a:r>
              <a:rPr lang="ru-RU" sz="4800" dirty="0"/>
              <a:t>В большинстве существительных, которые заканчиваются на </a:t>
            </a:r>
            <a:r>
              <a:rPr lang="ru-RU" sz="4800" dirty="0">
                <a:solidFill>
                  <a:srgbClr val="FF0000"/>
                </a:solidFill>
              </a:rPr>
              <a:t>-f </a:t>
            </a:r>
            <a:r>
              <a:rPr lang="ru-RU" sz="4800" dirty="0"/>
              <a:t>или -</a:t>
            </a:r>
            <a:r>
              <a:rPr lang="ru-RU" sz="4800" dirty="0" err="1">
                <a:solidFill>
                  <a:srgbClr val="FF0000"/>
                </a:solidFill>
              </a:rPr>
              <a:t>fe</a:t>
            </a:r>
            <a:r>
              <a:rPr lang="ru-RU" sz="4800" dirty="0"/>
              <a:t>, отбрасывается f и добавляется </a:t>
            </a:r>
            <a:r>
              <a:rPr lang="ru-RU" sz="4800" dirty="0">
                <a:highlight>
                  <a:srgbClr val="00FF00"/>
                </a:highlight>
              </a:rPr>
              <a:t>-</a:t>
            </a:r>
            <a:r>
              <a:rPr lang="ru-RU" sz="4800" dirty="0" err="1">
                <a:highlight>
                  <a:srgbClr val="00FF00"/>
                </a:highlight>
              </a:rPr>
              <a:t>ves</a:t>
            </a:r>
            <a:r>
              <a:rPr lang="ru-RU" sz="4800" dirty="0">
                <a:highlight>
                  <a:srgbClr val="00FF00"/>
                </a:highlight>
              </a:rPr>
              <a:t>. </a:t>
            </a:r>
          </a:p>
          <a:p>
            <a:r>
              <a:rPr lang="ru-RU" sz="4800" dirty="0"/>
              <a:t>            Например: wi</a:t>
            </a:r>
            <a:r>
              <a:rPr lang="ru-RU" sz="4800" u="sng" dirty="0"/>
              <a:t>fe</a:t>
            </a:r>
            <a:r>
              <a:rPr lang="ru-RU" sz="4800" dirty="0"/>
              <a:t> — wi</a:t>
            </a:r>
            <a:r>
              <a:rPr lang="ru-RU" sz="4800" u="sng" dirty="0"/>
              <a:t>ves</a:t>
            </a:r>
          </a:p>
          <a:p>
            <a:r>
              <a:rPr lang="ru-RU" sz="4800" dirty="0"/>
              <a:t>                                   shel</a:t>
            </a:r>
            <a:r>
              <a:rPr lang="ru-RU" sz="4800" u="sng" dirty="0"/>
              <a:t>f</a:t>
            </a:r>
            <a:r>
              <a:rPr lang="ru-RU" sz="4800" dirty="0"/>
              <a:t> — shel</a:t>
            </a:r>
            <a:r>
              <a:rPr lang="ru-RU" sz="4800" u="sng" dirty="0"/>
              <a:t>ves</a:t>
            </a:r>
          </a:p>
          <a:p>
            <a:r>
              <a:rPr lang="ru-RU" sz="4800" dirty="0"/>
              <a:t>                                    lea</a:t>
            </a:r>
            <a:r>
              <a:rPr lang="ru-RU" sz="4800" u="sng" dirty="0"/>
              <a:t>f</a:t>
            </a:r>
            <a:r>
              <a:rPr lang="ru-RU" sz="4800" dirty="0"/>
              <a:t> — leaves </a:t>
            </a:r>
          </a:p>
          <a:p>
            <a:r>
              <a:rPr lang="ru-RU" dirty="0"/>
              <a:t>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C919F0-B17F-41F8-AA7C-E185539E6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17" y="3724275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88C8E9-CD52-4BF4-8481-5F9CC57A4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72" y="2557462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842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01FB-60B5-4265-BC43-2665BBE1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84" y="0"/>
            <a:ext cx="10466832" cy="519684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Но это не строгое правило:</a:t>
            </a:r>
            <a:br>
              <a:rPr lang="en-US" sz="40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</a:br>
            <a:br>
              <a:rPr lang="en-US" sz="4000" dirty="0">
                <a:latin typeface="Bahnschrift Light Condensed" panose="020B0502040204020203" pitchFamily="34" charset="0"/>
              </a:rPr>
            </a:br>
            <a:r>
              <a:rPr lang="en-US" sz="4000" dirty="0">
                <a:latin typeface="Bahnschrift Light Condensed" panose="020B0502040204020203" pitchFamily="34" charset="0"/>
              </a:rPr>
              <a:t>belief — beliefs (believes — </a:t>
            </a:r>
            <a:r>
              <a:rPr lang="ru-RU" sz="4000" dirty="0">
                <a:latin typeface="Bahnschrift Light Condensed" panose="020B0502040204020203" pitchFamily="34" charset="0"/>
              </a:rPr>
              <a:t>это глагол)</a:t>
            </a:r>
            <a:br>
              <a:rPr lang="en-US" sz="4000" dirty="0">
                <a:latin typeface="Bahnschrift Light Condensed" panose="020B0502040204020203" pitchFamily="34" charset="0"/>
              </a:rPr>
            </a:br>
            <a:r>
              <a:rPr lang="en-US" sz="4000" dirty="0">
                <a:latin typeface="Bahnschrift Light Condensed" panose="020B0502040204020203" pitchFamily="34" charset="0"/>
              </a:rPr>
              <a:t>chief — chiefs</a:t>
            </a:r>
            <a:br>
              <a:rPr lang="en-US" sz="4000" dirty="0">
                <a:latin typeface="Bahnschrift Light Condensed" panose="020B0502040204020203" pitchFamily="34" charset="0"/>
              </a:rPr>
            </a:br>
            <a:r>
              <a:rPr lang="en-US" sz="4000" dirty="0">
                <a:latin typeface="Bahnschrift Light Condensed" panose="020B0502040204020203" pitchFamily="34" charset="0"/>
              </a:rPr>
              <a:t>reef — reefs</a:t>
            </a:r>
            <a:br>
              <a:rPr lang="en-US" sz="4000" dirty="0">
                <a:latin typeface="Bahnschrift Light Condensed" panose="020B0502040204020203" pitchFamily="34" charset="0"/>
              </a:rPr>
            </a:br>
            <a:r>
              <a:rPr lang="en-US" sz="4000" dirty="0">
                <a:latin typeface="Bahnschrift Light Condensed" panose="020B0502040204020203" pitchFamily="34" charset="0"/>
              </a:rPr>
              <a:t>proof — proofs</a:t>
            </a:r>
            <a:br>
              <a:rPr lang="en-US" sz="4000" dirty="0">
                <a:latin typeface="Bahnschrift Light Condensed" panose="020B0502040204020203" pitchFamily="34" charset="0"/>
              </a:rPr>
            </a:br>
            <a:r>
              <a:rPr lang="en-US" sz="4000" dirty="0">
                <a:latin typeface="Bahnschrift Light Condensed" panose="020B0502040204020203" pitchFamily="34" charset="0"/>
              </a:rPr>
              <a:t>cliff — cliffs</a:t>
            </a:r>
            <a:br>
              <a:rPr lang="en-US" sz="4000" dirty="0">
                <a:latin typeface="Bahnschrift Light Condensed" panose="020B0502040204020203" pitchFamily="34" charset="0"/>
              </a:rPr>
            </a:br>
            <a:r>
              <a:rPr lang="en-US" sz="4000" dirty="0">
                <a:latin typeface="Bahnschrift Light Condensed" panose="020B0502040204020203" pitchFamily="34" charset="0"/>
              </a:rPr>
              <a:t>safe — safes (saves — </a:t>
            </a:r>
            <a:r>
              <a:rPr lang="ru-RU" sz="4000" dirty="0">
                <a:latin typeface="Bahnschrift Light Condensed" panose="020B0502040204020203" pitchFamily="34" charset="0"/>
              </a:rPr>
              <a:t>это глагол)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2AC15E-36EB-4298-9254-B70F667BF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24" y="2895600"/>
            <a:ext cx="3288792" cy="2463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7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713B4-26BE-4F5B-8A70-EE6208A7E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484632"/>
            <a:ext cx="11216640" cy="55656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Исключения из правил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2800" dirty="0"/>
            </a:br>
            <a:r>
              <a:rPr lang="en-US" sz="2800" dirty="0"/>
              <a:t> </a:t>
            </a:r>
            <a:r>
              <a:rPr lang="ru-RU" sz="2800" dirty="0"/>
              <a:t>Есть много распространенных существительных, которые имеют нерегулярную форму множественного числа: множественное число таких существительных образуется нестандартным способом.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AF2965-1E92-4227-96AD-200E0B486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36004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952AD-BCF4-4DB3-B6EF-9A9E9121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072C3A-9D45-4770-A285-9EAE5A76F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1"/>
          <a:stretch/>
        </p:blipFill>
        <p:spPr>
          <a:xfrm>
            <a:off x="0" y="0"/>
            <a:ext cx="12112870" cy="6736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1480119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FAC483-1FA1-463F-AB0B-EC409C4FB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51688"/>
            <a:ext cx="11277600" cy="4050792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Выберите правильную форму множественного числа для каждого существительного:</a:t>
            </a:r>
          </a:p>
          <a:p>
            <a:pPr algn="l">
              <a:buFont typeface="+mj-lt"/>
              <a:buAutoNum type="arabicPeriod"/>
            </a:pP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Car - __________</a:t>
            </a:r>
          </a:p>
          <a:p>
            <a:pPr algn="l">
              <a:buFont typeface="+mj-lt"/>
              <a:buAutoNum type="arabicPeriod"/>
            </a:pP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Child - __________</a:t>
            </a:r>
          </a:p>
          <a:p>
            <a:pPr algn="l">
              <a:buFont typeface="+mj-lt"/>
              <a:buAutoNum type="arabicPeriod"/>
            </a:pP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Tooth - __________</a:t>
            </a:r>
          </a:p>
          <a:p>
            <a:pPr algn="l">
              <a:buFont typeface="+mj-lt"/>
              <a:buAutoNum type="arabicPeriod"/>
            </a:pP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Potato - __________</a:t>
            </a:r>
          </a:p>
          <a:p>
            <a:pPr algn="l">
              <a:buFont typeface="+mj-lt"/>
              <a:buAutoNum type="arabicPeriod"/>
            </a:pP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Sheep - __________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5E012C-89BC-432F-B659-521C80346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0" y="1866275"/>
            <a:ext cx="4892040" cy="35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DDDB2F-E385-4D80-B99C-F13E6521A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716" y="472440"/>
            <a:ext cx="10640568" cy="4846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Заполните пропуски, используя правильное множественное число существительных:</a:t>
            </a:r>
            <a:endParaRPr lang="en-US" sz="2800" b="1" i="0" dirty="0">
              <a:solidFill>
                <a:srgbClr val="24292F"/>
              </a:solidFill>
              <a:effectLst/>
              <a:latin typeface="Noto Sans" panose="020B0502040504020204" pitchFamily="34" charset="0"/>
            </a:endParaRPr>
          </a:p>
          <a:p>
            <a:pPr marL="0" indent="0" algn="ctr">
              <a:buNone/>
            </a:pPr>
            <a:endParaRPr lang="ru-RU" sz="2800" b="1" i="0" dirty="0">
              <a:solidFill>
                <a:srgbClr val="24292F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ru-RU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I have two __________.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She has five __________.</a:t>
            </a:r>
          </a:p>
          <a:p>
            <a:pPr algn="l">
              <a:buFont typeface="+mj-lt"/>
              <a:buAutoNum type="arabicPeriod"/>
            </a:pPr>
            <a:r>
              <a:rPr lang="ru-RU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__________ are swimming in the pond.</a:t>
            </a:r>
          </a:p>
          <a:p>
            <a:pPr algn="l">
              <a:buFont typeface="+mj-lt"/>
              <a:buAutoNum type="arabicPeriod"/>
            </a:pPr>
            <a:r>
              <a:rPr lang="ru-RU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There are three __________ on the table.</a:t>
            </a:r>
          </a:p>
          <a:p>
            <a:pPr algn="l">
              <a:buFont typeface="+mj-lt"/>
              <a:buAutoNum type="arabicPeriod"/>
            </a:pPr>
            <a:r>
              <a:rPr lang="ru-RU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My __________ are growing in the garden.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84E62B-DF1A-46F8-AFEF-4E2EF2AB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1432560"/>
            <a:ext cx="3718560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EF27CB-AF50-451C-A81C-C208BFB8A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036320"/>
            <a:ext cx="10411968" cy="51358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Правильно ли использовано множественное число существительных в следующих предложениях? Если нет, исправьте их:</a:t>
            </a:r>
            <a:endParaRPr lang="en-US" sz="2800" b="1" i="0" dirty="0">
              <a:solidFill>
                <a:srgbClr val="24292F"/>
              </a:solidFill>
              <a:effectLst/>
              <a:latin typeface="Noto Sans" panose="020B0502040504020204" pitchFamily="34" charset="0"/>
            </a:endParaRPr>
          </a:p>
          <a:p>
            <a:pPr marL="0" indent="0" algn="l">
              <a:buNone/>
            </a:pPr>
            <a:endParaRPr lang="ru-RU" sz="2800" b="0" i="0" dirty="0">
              <a:solidFill>
                <a:srgbClr val="24292F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ru-RU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mouse is eating cheese. __________</a:t>
            </a:r>
          </a:p>
          <a:p>
            <a:pPr algn="l">
              <a:buFont typeface="+mj-lt"/>
              <a:buAutoNum type="arabicPeriod"/>
            </a:pPr>
            <a:r>
              <a:rPr lang="ru-RU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There are many book on the shelf. __________</a:t>
            </a:r>
          </a:p>
          <a:p>
            <a:pPr algn="l">
              <a:buFont typeface="+mj-lt"/>
              <a:buAutoNum type="arabicPeriod"/>
            </a:pPr>
            <a:r>
              <a:rPr lang="ru-RU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My brother has three child. __________</a:t>
            </a:r>
          </a:p>
          <a:p>
            <a:pPr algn="l">
              <a:buFont typeface="+mj-lt"/>
              <a:buAutoNum type="arabicPeriod"/>
            </a:pPr>
            <a:r>
              <a:rPr lang="ru-RU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leafs are falling from the trees. __________</a:t>
            </a:r>
          </a:p>
          <a:p>
            <a:pPr algn="l">
              <a:buFont typeface="+mj-lt"/>
              <a:buAutoNum type="arabicPeriod"/>
            </a:pPr>
            <a:r>
              <a:rPr lang="ru-RU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I bought three new shoes. __________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38E6F6-9D80-4162-B03B-E748E8182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15" b="14309"/>
          <a:stretch/>
        </p:blipFill>
        <p:spPr>
          <a:xfrm>
            <a:off x="8212650" y="2438400"/>
            <a:ext cx="3836924" cy="2326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5610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906A9A-224F-487C-885A-CBC0E1EF2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822960"/>
            <a:ext cx="10411968" cy="5349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Подберите правильное множественное число для следующих существительных:</a:t>
            </a:r>
            <a:endParaRPr lang="en-US" sz="3200" b="1" i="0" dirty="0">
              <a:solidFill>
                <a:srgbClr val="24292F"/>
              </a:solidFill>
              <a:effectLst/>
              <a:latin typeface="Noto Sans" panose="020B0502040504020204" pitchFamily="34" charset="0"/>
            </a:endParaRPr>
          </a:p>
          <a:p>
            <a:pPr marL="0" indent="0" algn="ctr">
              <a:buNone/>
            </a:pPr>
            <a:endParaRPr lang="ru-RU" sz="3200" b="1" i="0" dirty="0">
              <a:solidFill>
                <a:srgbClr val="24292F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3200" dirty="0">
                <a:solidFill>
                  <a:srgbClr val="24292F"/>
                </a:solidFill>
                <a:latin typeface="Noto Sans" panose="020B0502040504020204" pitchFamily="34" charset="0"/>
              </a:rPr>
              <a:t> </a:t>
            </a:r>
            <a:r>
              <a:rPr lang="ru-RU" sz="3200" b="0" i="0" dirty="0" err="1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Man</a:t>
            </a: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- __________</a:t>
            </a:r>
          </a:p>
          <a:p>
            <a:pPr algn="l">
              <a:buFont typeface="+mj-lt"/>
              <a:buAutoNum type="arabicPeriod"/>
            </a:pP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sz="3200" b="0" i="0" dirty="0" err="1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Woman</a:t>
            </a: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- __________</a:t>
            </a:r>
          </a:p>
          <a:p>
            <a:pPr algn="l">
              <a:buFont typeface="+mj-lt"/>
              <a:buAutoNum type="arabicPeriod"/>
            </a:pP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sz="3200" b="0" i="0" dirty="0" err="1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Mouse</a:t>
            </a: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- __________</a:t>
            </a:r>
          </a:p>
          <a:p>
            <a:pPr algn="l">
              <a:buFont typeface="+mj-lt"/>
              <a:buAutoNum type="arabicPeriod"/>
            </a:pP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sz="3200" b="0" i="0" dirty="0" err="1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Fish</a:t>
            </a: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- __________</a:t>
            </a:r>
          </a:p>
          <a:p>
            <a:pPr algn="l">
              <a:buFont typeface="+mj-lt"/>
              <a:buAutoNum type="arabicPeriod"/>
            </a:pP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sz="3200" b="0" i="0" dirty="0" err="1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Goose</a:t>
            </a: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- __________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3B10E8-E872-4960-8A54-7AF67EB6E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16" y="1879516"/>
            <a:ext cx="4506044" cy="4506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85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8E97AC-4E40-4E66-A056-804DDD6E4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33400"/>
            <a:ext cx="10442448" cy="5638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Заполните пропуски, используя правильную форму множественного числа:</a:t>
            </a:r>
            <a:endParaRPr lang="en-US" sz="3200" b="1" i="0" dirty="0">
              <a:solidFill>
                <a:srgbClr val="24292F"/>
              </a:solidFill>
              <a:effectLst/>
              <a:latin typeface="Noto Sans" panose="020B0502040504020204" pitchFamily="34" charset="0"/>
            </a:endParaRPr>
          </a:p>
          <a:p>
            <a:pPr marL="0" indent="0">
              <a:buNone/>
            </a:pPr>
            <a:endParaRPr lang="ru-RU" sz="3200" b="0" i="0" dirty="0">
              <a:solidFill>
                <a:srgbClr val="24292F"/>
              </a:solidFill>
              <a:effectLst/>
              <a:latin typeface="Noto Sans" panose="020B050204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__________ are flying south for the winter.</a:t>
            </a:r>
          </a:p>
          <a:p>
            <a:pPr>
              <a:buFont typeface="+mj-lt"/>
              <a:buAutoNum type="arabicPeriod"/>
            </a:pP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Two __________ are swimming in the lake.</a:t>
            </a:r>
          </a:p>
          <a:p>
            <a:pPr>
              <a:buFont typeface="+mj-lt"/>
              <a:buAutoNum type="arabicPeriod"/>
            </a:pP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She has three __________ in her garden.</a:t>
            </a:r>
          </a:p>
          <a:p>
            <a:pPr>
              <a:buFont typeface="+mj-lt"/>
              <a:buAutoNum type="arabicPeriod"/>
            </a:pP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The __________ are playing in the field.</a:t>
            </a:r>
          </a:p>
          <a:p>
            <a:pPr>
              <a:buFont typeface="+mj-lt"/>
              <a:buAutoNum type="arabicPeriod"/>
            </a:pPr>
            <a:r>
              <a:rPr lang="ru-RU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sz="32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We saw five __________ in the zoo.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A07A9C-BEA9-43DB-8FC4-E99DE7E89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95" y="429196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11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993323-D25A-418E-BADB-EE90E942A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/>
          <a:stretch/>
        </p:blipFill>
        <p:spPr>
          <a:xfrm>
            <a:off x="152400" y="141343"/>
            <a:ext cx="11902440" cy="657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424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91C3C-1B06-465A-B949-7EA2AAAE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54E39-7872-4118-9575-39F0498D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/>
              <a:t>cup</a:t>
            </a:r>
            <a:r>
              <a:rPr lang="ru-RU" sz="4800" dirty="0"/>
              <a:t> — </a:t>
            </a:r>
            <a:r>
              <a:rPr lang="ru-RU" sz="4800" dirty="0" err="1"/>
              <a:t>cups</a:t>
            </a:r>
            <a:r>
              <a:rPr lang="ru-RU" sz="4800" dirty="0"/>
              <a:t> </a:t>
            </a:r>
          </a:p>
          <a:p>
            <a:pPr algn="ctr"/>
            <a:r>
              <a:rPr lang="ru-RU" sz="4800" dirty="0" err="1"/>
              <a:t>pen</a:t>
            </a:r>
            <a:r>
              <a:rPr lang="ru-RU" sz="4800" dirty="0"/>
              <a:t> — </a:t>
            </a:r>
            <a:r>
              <a:rPr lang="ru-RU" sz="4800" dirty="0" err="1"/>
              <a:t>pens</a:t>
            </a:r>
            <a:endParaRPr lang="en-US" sz="4800" dirty="0"/>
          </a:p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ruler-rulers</a:t>
            </a:r>
            <a:r>
              <a:rPr lang="ru-RU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A5F9BE-86C6-417E-994B-6C9BC4E7D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0" y="990600"/>
            <a:ext cx="3413760" cy="2773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5EAAF2-3004-4E90-A7FC-DBC636FFD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3124200"/>
            <a:ext cx="3264408" cy="32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549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EA0AA-98A1-41B0-B00A-BF448D04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365760"/>
            <a:ext cx="11734800" cy="22768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Однако, если слово заканчивается на -</a:t>
            </a:r>
            <a:r>
              <a:rPr lang="ru-RU" dirty="0" err="1">
                <a:highlight>
                  <a:srgbClr val="FFFF00"/>
                </a:highlight>
              </a:rPr>
              <a:t>ch</a:t>
            </a:r>
            <a:r>
              <a:rPr lang="ru-RU" dirty="0"/>
              <a:t>, -</a:t>
            </a:r>
            <a:r>
              <a:rPr lang="ru-RU" dirty="0">
                <a:highlight>
                  <a:srgbClr val="FFFF00"/>
                </a:highlight>
              </a:rPr>
              <a:t>x,</a:t>
            </a:r>
            <a:r>
              <a:rPr lang="ru-RU" dirty="0"/>
              <a:t> -</a:t>
            </a:r>
            <a:r>
              <a:rPr lang="ru-RU" dirty="0">
                <a:highlight>
                  <a:srgbClr val="FFFF00"/>
                </a:highlight>
              </a:rPr>
              <a:t>s</a:t>
            </a:r>
            <a:r>
              <a:rPr lang="ru-RU" dirty="0"/>
              <a:t>, -</a:t>
            </a:r>
            <a:r>
              <a:rPr lang="ru-RU" dirty="0" err="1">
                <a:highlight>
                  <a:srgbClr val="FFFF00"/>
                </a:highlight>
              </a:rPr>
              <a:t>sh</a:t>
            </a:r>
            <a:r>
              <a:rPr lang="ru-RU" dirty="0"/>
              <a:t>, к нему добавляется окончание -</a:t>
            </a:r>
            <a:r>
              <a:rPr lang="ru-RU" dirty="0" err="1">
                <a:highlight>
                  <a:srgbClr val="00FF00"/>
                </a:highlight>
              </a:rPr>
              <a:t>es</a:t>
            </a:r>
            <a:r>
              <a:rPr lang="ru-RU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557162-9019-4F91-B45E-0F385993D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0" y="2827569"/>
            <a:ext cx="5224780" cy="2303231"/>
          </a:xfrm>
        </p:spPr>
      </p:pic>
    </p:spTree>
    <p:extLst>
      <p:ext uri="{BB962C8B-B14F-4D97-AF65-F5344CB8AC3E}">
        <p14:creationId xmlns:p14="http://schemas.microsoft.com/office/powerpoint/2010/main" val="299695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6F0687-235D-4AD2-B321-F09B9CCDE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3108960"/>
            <a:ext cx="10332720" cy="306324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Bus-buses</a:t>
            </a:r>
          </a:p>
          <a:p>
            <a:pPr algn="ctr"/>
            <a:r>
              <a:rPr lang="en-US" sz="4400" dirty="0"/>
              <a:t>Box-boxes</a:t>
            </a:r>
          </a:p>
          <a:p>
            <a:pPr algn="ctr"/>
            <a:r>
              <a:rPr lang="en-US" sz="4400" dirty="0"/>
              <a:t>Glass-glasses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B61C70-DA4D-4DE8-9CD1-63A7C52B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72" y="4268938"/>
            <a:ext cx="2868168" cy="2406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07566F-0348-47D8-AECC-946386A5F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" y="2606041"/>
            <a:ext cx="3246120" cy="32461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FD9154-2A66-4200-868C-E31AD12BF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40" y="685800"/>
            <a:ext cx="4765500" cy="21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5630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A123C5-C6BF-4E98-B59B-DB0D90FD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429000"/>
            <a:ext cx="11582400" cy="4050792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Большинство существительных, заканчивающихся на согласную </a:t>
            </a:r>
            <a:r>
              <a:rPr lang="ru-RU" sz="4400" dirty="0">
                <a:highlight>
                  <a:srgbClr val="00FF00"/>
                </a:highlight>
              </a:rPr>
              <a:t>+ o,</a:t>
            </a:r>
            <a:r>
              <a:rPr lang="ru-RU" sz="4400" dirty="0"/>
              <a:t> также образуют множественное число с помощью окончания -</a:t>
            </a:r>
            <a:r>
              <a:rPr lang="ru-RU" sz="4400" u="sng" dirty="0" err="1"/>
              <a:t>es</a:t>
            </a:r>
            <a:r>
              <a:rPr lang="ru-RU" sz="4400" u="sng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132665-6E67-4F8D-9115-1EC71D7E6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0" y="0"/>
            <a:ext cx="5867400" cy="3300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687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50A14-F269-4CD5-B9F8-2C15B5A5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368" y="1139952"/>
            <a:ext cx="10058400" cy="160934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Bahnschrift Light" panose="020B0502040204020203" pitchFamily="34" charset="0"/>
              </a:rPr>
              <a:t>Однако во многих современных словах и словах испанского или итальянского происхождения, которые заканчиваются на </a:t>
            </a:r>
            <a:r>
              <a:rPr lang="ru-RU" sz="3600" u="sng" dirty="0">
                <a:latin typeface="Bahnschrift Light" panose="020B0502040204020203" pitchFamily="34" charset="0"/>
              </a:rPr>
              <a:t>-o</a:t>
            </a:r>
            <a:r>
              <a:rPr lang="ru-RU" sz="3600" dirty="0">
                <a:latin typeface="Bahnschrift Light" panose="020B0502040204020203" pitchFamily="34" charset="0"/>
              </a:rPr>
              <a:t>, добавляется просто -</a:t>
            </a:r>
            <a:r>
              <a:rPr lang="ru-RU" sz="3600" u="sng" dirty="0">
                <a:latin typeface="Bahnschrift Light" panose="020B0502040204020203" pitchFamily="34" charset="0"/>
              </a:rPr>
              <a:t>s.</a:t>
            </a:r>
            <a:r>
              <a:rPr lang="ru-RU" sz="3600" dirty="0">
                <a:latin typeface="Bahnschrift Light" panose="020B0502040204020203" pitchFamily="34" charset="0"/>
              </a:rPr>
              <a:t> Источник - Школа английского языка</a:t>
            </a:r>
            <a:r>
              <a:rPr lang="en-US" sz="3600" dirty="0">
                <a:latin typeface="Bahnschrift Light" panose="020B0502040204020203" pitchFamily="34" charset="0"/>
              </a:rPr>
              <a:t>.</a:t>
            </a:r>
            <a:endParaRPr lang="ru-RU" sz="3600" dirty="0">
              <a:latin typeface="Bahnschrift Light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4EF04C-A562-4A11-BCDF-3CAC54C8F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2" y="3593782"/>
            <a:ext cx="4012082" cy="26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3D39E-09F1-46F0-B10F-490312CE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0" y="3429000"/>
            <a:ext cx="10165080" cy="26883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lgerian" panose="04020705040A02060702" pitchFamily="82" charset="0"/>
              </a:rPr>
              <a:t>photo — photos</a:t>
            </a:r>
            <a:br>
              <a:rPr lang="ru-RU" sz="3200" dirty="0"/>
            </a:br>
            <a:r>
              <a:rPr lang="en-US" sz="3200" dirty="0">
                <a:latin typeface="Algerian" panose="04020705040A02060702" pitchFamily="82" charset="0"/>
              </a:rPr>
              <a:t>piano — pianos</a:t>
            </a:r>
            <a:br>
              <a:rPr lang="ru-RU" sz="3200" dirty="0"/>
            </a:br>
            <a:r>
              <a:rPr lang="en-US" sz="3200" dirty="0">
                <a:latin typeface="Algerian" panose="04020705040A02060702" pitchFamily="82" charset="0"/>
              </a:rPr>
              <a:t>tango — tangos</a:t>
            </a:r>
            <a:br>
              <a:rPr lang="ru-RU" sz="3200" dirty="0"/>
            </a:br>
            <a:r>
              <a:rPr lang="en-US" sz="3200" dirty="0">
                <a:latin typeface="Algerian" panose="04020705040A02060702" pitchFamily="82" charset="0"/>
              </a:rPr>
              <a:t>studio — studios</a:t>
            </a:r>
            <a:endParaRPr lang="ru-RU" sz="32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D514788-A588-4C4E-B93D-A894511A2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-165100"/>
            <a:ext cx="7291281" cy="4051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379924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0A2A559-9212-4410-BB70-3AB18053F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776"/>
            <a:ext cx="10515600" cy="3575304"/>
          </a:xfrm>
        </p:spPr>
        <p:txBody>
          <a:bodyPr>
            <a:normAutofit/>
          </a:bodyPr>
          <a:lstStyle/>
          <a:p>
            <a:r>
              <a:rPr lang="ru-RU" sz="2800" dirty="0"/>
              <a:t>К существительным, которые заканчиваются на </a:t>
            </a:r>
            <a:r>
              <a:rPr lang="ru-RU" sz="2800" dirty="0">
                <a:highlight>
                  <a:srgbClr val="00FF00"/>
                </a:highlight>
              </a:rPr>
              <a:t>-z, </a:t>
            </a:r>
            <a:r>
              <a:rPr lang="ru-RU" sz="2800" dirty="0"/>
              <a:t>добавляется </a:t>
            </a:r>
            <a:r>
              <a:rPr lang="ru-RU" sz="2800" u="sng" dirty="0"/>
              <a:t>-</a:t>
            </a:r>
            <a:r>
              <a:rPr lang="ru-RU" sz="2800" u="sng" dirty="0" err="1"/>
              <a:t>zes</a:t>
            </a:r>
            <a:r>
              <a:rPr lang="ru-RU" sz="2800" u="sng" dirty="0"/>
              <a:t>.</a:t>
            </a:r>
          </a:p>
          <a:p>
            <a:r>
              <a:rPr lang="ru-RU" sz="2800" dirty="0"/>
              <a:t>В существительных, которые заканчиваются на согласную </a:t>
            </a:r>
            <a:r>
              <a:rPr lang="ru-RU" sz="2800" dirty="0">
                <a:highlight>
                  <a:srgbClr val="00FF00"/>
                </a:highlight>
              </a:rPr>
              <a:t>+ y,</a:t>
            </a:r>
            <a:r>
              <a:rPr lang="ru-RU" sz="2800" dirty="0"/>
              <a:t> отбрасывается y и добавляется </a:t>
            </a:r>
            <a:r>
              <a:rPr lang="ru-RU" sz="2800" u="sng" dirty="0"/>
              <a:t>-</a:t>
            </a:r>
            <a:r>
              <a:rPr lang="ru-RU" sz="2800" u="sng" dirty="0" err="1"/>
              <a:t>ies</a:t>
            </a:r>
            <a:r>
              <a:rPr lang="ru-RU" sz="2800" u="sng" dirty="0"/>
              <a:t>.  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9E76D-660B-4A6F-A925-893CF98A0D96}"/>
              </a:ext>
            </a:extLst>
          </p:cNvPr>
          <p:cNvSpPr txBox="1"/>
          <p:nvPr/>
        </p:nvSpPr>
        <p:spPr>
          <a:xfrm>
            <a:off x="2941320" y="2718584"/>
            <a:ext cx="67513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cop</a:t>
            </a:r>
            <a:r>
              <a:rPr lang="en-US" sz="4000" u="sng" dirty="0">
                <a:latin typeface="Algerian" panose="04020705040A02060702" pitchFamily="82" charset="0"/>
              </a:rPr>
              <a:t>y</a:t>
            </a:r>
            <a:r>
              <a:rPr lang="en-US" sz="4000" dirty="0">
                <a:latin typeface="Algerian" panose="04020705040A02060702" pitchFamily="82" charset="0"/>
              </a:rPr>
              <a:t> — cop</a:t>
            </a:r>
            <a:r>
              <a:rPr lang="en-US" sz="4000" u="sng" dirty="0">
                <a:latin typeface="Algerian" panose="04020705040A02060702" pitchFamily="82" charset="0"/>
              </a:rPr>
              <a:t>ies</a:t>
            </a:r>
            <a:endParaRPr lang="ru-RU" sz="4000" u="sng" dirty="0"/>
          </a:p>
          <a:p>
            <a:pPr algn="ctr"/>
            <a:r>
              <a:rPr lang="en-US" sz="4000" dirty="0">
                <a:latin typeface="Algerian" panose="04020705040A02060702" pitchFamily="82" charset="0"/>
              </a:rPr>
              <a:t>hobb</a:t>
            </a:r>
            <a:r>
              <a:rPr lang="en-US" sz="4000" u="sng" dirty="0">
                <a:latin typeface="Algerian" panose="04020705040A02060702" pitchFamily="82" charset="0"/>
              </a:rPr>
              <a:t>y</a:t>
            </a:r>
            <a:r>
              <a:rPr lang="en-US" sz="4000" dirty="0">
                <a:latin typeface="Algerian" panose="04020705040A02060702" pitchFamily="82" charset="0"/>
              </a:rPr>
              <a:t> — hobb</a:t>
            </a:r>
            <a:r>
              <a:rPr lang="en-US" sz="4000" u="sng" dirty="0">
                <a:latin typeface="Algerian" panose="04020705040A02060702" pitchFamily="82" charset="0"/>
              </a:rPr>
              <a:t>ies</a:t>
            </a:r>
            <a:endParaRPr lang="ru-RU" sz="4000" u="sng" dirty="0"/>
          </a:p>
          <a:p>
            <a:pPr algn="ctr"/>
            <a:r>
              <a:rPr lang="en-US" sz="4000" dirty="0">
                <a:latin typeface="Algerian" panose="04020705040A02060702" pitchFamily="82" charset="0"/>
              </a:rPr>
              <a:t>sk</a:t>
            </a:r>
            <a:r>
              <a:rPr lang="en-US" sz="4000" u="sng" dirty="0">
                <a:latin typeface="Algerian" panose="04020705040A02060702" pitchFamily="82" charset="0"/>
              </a:rPr>
              <a:t>y</a:t>
            </a:r>
            <a:r>
              <a:rPr lang="en-US" sz="4000" dirty="0">
                <a:latin typeface="Algerian" panose="04020705040A02060702" pitchFamily="82" charset="0"/>
              </a:rPr>
              <a:t> — sk</a:t>
            </a:r>
            <a:r>
              <a:rPr lang="en-US" sz="4000" u="sng" dirty="0">
                <a:latin typeface="Algerian" panose="04020705040A02060702" pitchFamily="82" charset="0"/>
              </a:rPr>
              <a:t>ies</a:t>
            </a:r>
            <a:endParaRPr lang="ru-RU" sz="4000" u="sng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6326EA-1975-42C3-8A62-262C57779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10" y="2930842"/>
            <a:ext cx="3028950" cy="15144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92646A-0CE1-4E89-8FB0-DD4D2BDD2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27" y="4657576"/>
            <a:ext cx="4175786" cy="2048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3024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FF035-CBF7-402A-91ED-C927C92E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466832" cy="497128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Bahnschrift Condensed" panose="020B0502040204020203" pitchFamily="34" charset="0"/>
              </a:rPr>
              <a:t>В большинстве существительных латинского происхождения, которые заканчиваются на -</a:t>
            </a:r>
            <a:r>
              <a:rPr lang="ru-RU" sz="3600" dirty="0" err="1">
                <a:highlight>
                  <a:srgbClr val="00FF00"/>
                </a:highlight>
                <a:latin typeface="Bahnschrift Condensed" panose="020B0502040204020203" pitchFamily="34" charset="0"/>
              </a:rPr>
              <a:t>is</a:t>
            </a:r>
            <a:r>
              <a:rPr lang="ru-RU" sz="3600" dirty="0">
                <a:latin typeface="Bahnschrift Condensed" panose="020B0502040204020203" pitchFamily="34" charset="0"/>
              </a:rPr>
              <a:t>, отбрасывается -</a:t>
            </a:r>
            <a:r>
              <a:rPr lang="ru-RU" sz="3600" dirty="0" err="1">
                <a:latin typeface="Bahnschrift Condensed" panose="020B0502040204020203" pitchFamily="34" charset="0"/>
              </a:rPr>
              <a:t>is</a:t>
            </a:r>
            <a:r>
              <a:rPr lang="ru-RU" sz="3600" dirty="0">
                <a:latin typeface="Bahnschrift Condensed" panose="020B0502040204020203" pitchFamily="34" charset="0"/>
              </a:rPr>
              <a:t> и добавляется -</a:t>
            </a:r>
            <a:r>
              <a:rPr lang="ru-RU" sz="36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es</a:t>
            </a:r>
            <a:r>
              <a:rPr lang="ru-RU" sz="36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. </a:t>
            </a:r>
            <a:br>
              <a:rPr lang="ru-RU" sz="3600" dirty="0">
                <a:latin typeface="Bahnschrift Condensed" panose="020B0502040204020203" pitchFamily="34" charset="0"/>
              </a:rPr>
            </a:br>
            <a:r>
              <a:rPr lang="ru-RU" sz="3600" dirty="0">
                <a:latin typeface="Bahnschrift Condensed" panose="020B0502040204020203" pitchFamily="34" charset="0"/>
              </a:rPr>
              <a:t>                             Например: </a:t>
            </a:r>
            <a:r>
              <a:rPr lang="ru-RU" sz="3600" dirty="0" err="1">
                <a:latin typeface="Bahnschrift Condensed" panose="020B0502040204020203" pitchFamily="34" charset="0"/>
              </a:rPr>
              <a:t>basis</a:t>
            </a:r>
            <a:r>
              <a:rPr lang="ru-RU" sz="3600" dirty="0">
                <a:latin typeface="Bahnschrift Condensed" panose="020B0502040204020203" pitchFamily="34" charset="0"/>
              </a:rPr>
              <a:t> — </a:t>
            </a:r>
            <a:r>
              <a:rPr lang="ru-RU" sz="3600" dirty="0" err="1">
                <a:latin typeface="Bahnschrift Condensed" panose="020B0502040204020203" pitchFamily="34" charset="0"/>
              </a:rPr>
              <a:t>bases</a:t>
            </a:r>
            <a:br>
              <a:rPr lang="ru-RU" sz="3600" dirty="0">
                <a:latin typeface="Bahnschrift Condensed" panose="020B0502040204020203" pitchFamily="34" charset="0"/>
              </a:rPr>
            </a:br>
            <a:r>
              <a:rPr lang="ru-RU" sz="3600" dirty="0">
                <a:latin typeface="Bahnschrift Condensed" panose="020B0502040204020203" pitchFamily="34" charset="0"/>
              </a:rPr>
              <a:t>                                               </a:t>
            </a:r>
            <a:r>
              <a:rPr lang="ru-RU" sz="3600" dirty="0" err="1">
                <a:latin typeface="Bahnschrift Condensed" panose="020B0502040204020203" pitchFamily="34" charset="0"/>
              </a:rPr>
              <a:t>crisis</a:t>
            </a:r>
            <a:r>
              <a:rPr lang="ru-RU" sz="3600" dirty="0">
                <a:latin typeface="Bahnschrift Condensed" panose="020B0502040204020203" pitchFamily="34" charset="0"/>
              </a:rPr>
              <a:t> — </a:t>
            </a:r>
            <a:r>
              <a:rPr lang="ru-RU" sz="3600" dirty="0" err="1">
                <a:latin typeface="Bahnschrift Condensed" panose="020B0502040204020203" pitchFamily="34" charset="0"/>
              </a:rPr>
              <a:t>crises</a:t>
            </a:r>
            <a:endParaRPr lang="ru-RU" sz="3600" dirty="0"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41CC2E-AF4F-4E39-B353-174DD6504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3980688"/>
            <a:ext cx="3589020" cy="239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8360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3022</TotalTime>
  <Words>502</Words>
  <Application>Microsoft Office PowerPoint</Application>
  <PresentationFormat>Широкоэкранный</PresentationFormat>
  <Paragraphs>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Algerian</vt:lpstr>
      <vt:lpstr>Bahnschrift Condensed</vt:lpstr>
      <vt:lpstr>Bahnschrift Light</vt:lpstr>
      <vt:lpstr>Bahnschrift Light Condensed</vt:lpstr>
      <vt:lpstr>Cambria</vt:lpstr>
      <vt:lpstr>Noto Sans</vt:lpstr>
      <vt:lpstr>Rockwell</vt:lpstr>
      <vt:lpstr>Rockwell Condensed</vt:lpstr>
      <vt:lpstr>StratosSkyeng</vt:lpstr>
      <vt:lpstr>Wingdings</vt:lpstr>
      <vt:lpstr>Дерево</vt:lpstr>
      <vt:lpstr>Презентация PowerPoint</vt:lpstr>
      <vt:lpstr>Презентация PowerPoint</vt:lpstr>
      <vt:lpstr>Однако, если слово заканчивается на -ch, -x, -s, -sh, к нему добавляется окончание -es.</vt:lpstr>
      <vt:lpstr>Презентация PowerPoint</vt:lpstr>
      <vt:lpstr>Презентация PowerPoint</vt:lpstr>
      <vt:lpstr>Однако во многих современных словах и словах испанского или итальянского происхождения, которые заканчиваются на -o, добавляется просто -s. Источник - Школа английского языка.</vt:lpstr>
      <vt:lpstr>photo — photos piano — pianos tango — tangos studio — studios</vt:lpstr>
      <vt:lpstr>Презентация PowerPoint</vt:lpstr>
      <vt:lpstr>В большинстве существительных латинского происхождения, которые заканчиваются на -is, отбрасывается -is и добавляется -es.                               Например: basis — bases                                                crisis — crises</vt:lpstr>
      <vt:lpstr>Презентация PowerPoint</vt:lpstr>
      <vt:lpstr>Но это не строгое правило:  belief — beliefs (believes — это глагол) chief — chiefs reef — reefs proof — proofs cliff — cliffs safe — safes (saves — это глагол)</vt:lpstr>
      <vt:lpstr>Исключения из правил    Есть много распространенных существительных, которые имеют нерегулярную форму множественного числа: множественное число таких существительных образуется нестандартным способом.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Yulduz Mamaeva</dc:creator>
  <cp:lastModifiedBy>Yulduz Mamaeva</cp:lastModifiedBy>
  <cp:revision>1</cp:revision>
  <dcterms:created xsi:type="dcterms:W3CDTF">2024-02-21T10:14:06Z</dcterms:created>
  <dcterms:modified xsi:type="dcterms:W3CDTF">2024-02-23T12:36:48Z</dcterms:modified>
</cp:coreProperties>
</file>