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69EB-44AF-4F2B-95A9-12CDB68DDF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F0B1-5011-4485-B689-556458463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3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F0B1-5011-4485-B689-5564584633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8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0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7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5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0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7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09CE8A-6449-414C-9919-5C28F983EC5E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008AC9-6DE5-405E-81D1-C7E7459123F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7F271-69F8-45CE-BDD5-3AC6670A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147DF6-1F07-4805-B5F4-02D419791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608395"/>
            <a:ext cx="11186160" cy="5680496"/>
          </a:xfrm>
        </p:spPr>
      </p:pic>
    </p:spTree>
    <p:extLst>
      <p:ext uri="{BB962C8B-B14F-4D97-AF65-F5344CB8AC3E}">
        <p14:creationId xmlns:p14="http://schemas.microsoft.com/office/powerpoint/2010/main" val="10688523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2184076-8A15-402F-A102-49CB791B8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065477"/>
              </p:ext>
            </p:extLst>
          </p:nvPr>
        </p:nvGraphicFramePr>
        <p:xfrm>
          <a:off x="978218" y="1249680"/>
          <a:ext cx="97202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373445376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3392152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Thinking process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Мыслительный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0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1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соглашаться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1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believe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верить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7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forget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забывать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9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ожидать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0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understand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понимать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уважать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1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remember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помнить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3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6978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6B85598-0191-421E-A354-A6121A7FB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5633"/>
              </p:ext>
            </p:extLst>
          </p:nvPr>
        </p:nvGraphicFramePr>
        <p:xfrm>
          <a:off x="1005840" y="1127760"/>
          <a:ext cx="973836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180">
                  <a:extLst>
                    <a:ext uri="{9D8B030D-6E8A-4147-A177-3AD203B41FA5}">
                      <a16:colId xmlns:a16="http://schemas.microsoft.com/office/drawing/2014/main" val="2934439670"/>
                    </a:ext>
                  </a:extLst>
                </a:gridCol>
                <a:gridCol w="4869180">
                  <a:extLst>
                    <a:ext uri="{9D8B030D-6E8A-4147-A177-3AD203B41FA5}">
                      <a16:colId xmlns:a16="http://schemas.microsoft.com/office/drawing/2014/main" val="3050389588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/>
                        <a:t>Possession, attitude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Обладание, отношение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30689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/>
                        <a:t>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быть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59808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/>
                        <a:t>belong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принадлежать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356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/>
                        <a:t>consist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Состоять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60218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иметь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8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4054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AB6CC7-8B65-4D45-80A8-B3953667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304800"/>
            <a:ext cx="11277600" cy="6217920"/>
          </a:xfrm>
        </p:spPr>
        <p:txBody>
          <a:bodyPr>
            <a:normAutofit/>
          </a:bodyPr>
          <a:lstStyle/>
          <a:p>
            <a:r>
              <a:rPr lang="ru-RU" sz="2800" dirty="0"/>
              <a:t>Такие глаголы в Present Continuous не используются, так как обозначают наше состояние и эмоции, а не описывают какое-то действие. Так как эти глаголы не имеют временных ограничений, они не могут быть продолжительными. Рассмотрим это на примерах предложений.</a:t>
            </a:r>
          </a:p>
          <a:p>
            <a:endParaRPr lang="ru-RU" sz="2800" dirty="0"/>
          </a:p>
          <a:p>
            <a:r>
              <a:rPr lang="ru-RU" sz="2800" dirty="0">
                <a:highlight>
                  <a:srgbClr val="FFFF00"/>
                </a:highlight>
              </a:rPr>
              <a:t>I </a:t>
            </a:r>
            <a:r>
              <a:rPr lang="ru-RU" sz="2800" dirty="0" err="1">
                <a:highlight>
                  <a:srgbClr val="FFFF00"/>
                </a:highlight>
              </a:rPr>
              <a:t>hate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having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dinner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so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late</a:t>
            </a:r>
            <a:r>
              <a:rPr lang="ru-RU" sz="2800" dirty="0">
                <a:highlight>
                  <a:srgbClr val="FFFF00"/>
                </a:highlight>
              </a:rPr>
              <a:t> at </a:t>
            </a:r>
            <a:r>
              <a:rPr lang="ru-RU" sz="2800" dirty="0" err="1">
                <a:highlight>
                  <a:srgbClr val="FFFF00"/>
                </a:highlight>
              </a:rPr>
              <a:t>night</a:t>
            </a:r>
            <a:r>
              <a:rPr lang="ru-RU" sz="2800" dirty="0">
                <a:highlight>
                  <a:srgbClr val="FFFF00"/>
                </a:highlight>
              </a:rPr>
              <a:t>! </a:t>
            </a:r>
            <a:r>
              <a:rPr lang="ru-RU" sz="2800" dirty="0"/>
              <a:t>— Ненавижу ужинать так поздно вечером! 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>
                <a:highlight>
                  <a:srgbClr val="FFFF00"/>
                </a:highlight>
              </a:rPr>
              <a:t>I </a:t>
            </a:r>
            <a:r>
              <a:rPr lang="ru-RU" sz="2800" dirty="0" err="1">
                <a:highlight>
                  <a:srgbClr val="FFFF00"/>
                </a:highlight>
              </a:rPr>
              <a:t>will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never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forget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your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generosity</a:t>
            </a:r>
            <a:r>
              <a:rPr lang="ru-RU" sz="2800" dirty="0"/>
              <a:t>. — Я никогда не забуду твоей щедрости. </a:t>
            </a:r>
          </a:p>
        </p:txBody>
      </p:sp>
    </p:spTree>
    <p:extLst>
      <p:ext uri="{BB962C8B-B14F-4D97-AF65-F5344CB8AC3E}">
        <p14:creationId xmlns:p14="http://schemas.microsoft.com/office/powerpoint/2010/main" val="226291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AB6CC7-8B65-4D45-80A8-B3953667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35280"/>
            <a:ext cx="10896600" cy="5974080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sz="2400" dirty="0"/>
              <a:t>В Present Continuous сказуемое состоит из вспомогательного глагола to be и основного смыслового глагола. Глагол </a:t>
            </a:r>
            <a:r>
              <a:rPr lang="ru-RU" sz="2400" dirty="0">
                <a:highlight>
                  <a:srgbClr val="FFFF00"/>
                </a:highlight>
              </a:rPr>
              <a:t>to be </a:t>
            </a:r>
            <a:r>
              <a:rPr lang="ru-RU" sz="2400" dirty="0"/>
              <a:t>в Present Continuous принимает одну из трех форм: </a:t>
            </a:r>
            <a:r>
              <a:rPr lang="ru-RU" sz="2400" dirty="0">
                <a:highlight>
                  <a:srgbClr val="FFFF00"/>
                </a:highlight>
              </a:rPr>
              <a:t>am,</a:t>
            </a:r>
            <a:r>
              <a:rPr lang="ru-RU" sz="2400" dirty="0"/>
              <a:t> </a:t>
            </a:r>
            <a:r>
              <a:rPr lang="ru-RU" sz="2400" dirty="0">
                <a:highlight>
                  <a:srgbClr val="FFFF00"/>
                </a:highlight>
              </a:rPr>
              <a:t>is, </a:t>
            </a:r>
            <a:r>
              <a:rPr lang="ru-RU" sz="2400" dirty="0"/>
              <a:t>или </a:t>
            </a:r>
            <a:r>
              <a:rPr lang="ru-RU" sz="2400" dirty="0">
                <a:highlight>
                  <a:srgbClr val="FFFF00"/>
                </a:highlight>
              </a:rPr>
              <a:t>are, </a:t>
            </a:r>
            <a:r>
              <a:rPr lang="ru-RU" sz="2400" dirty="0"/>
              <a:t>в зависимости от подлежащего, а к смысловому глаголу присоединяется окончание </a:t>
            </a:r>
            <a:r>
              <a:rPr lang="ru-RU" sz="2400" dirty="0">
                <a:highlight>
                  <a:srgbClr val="FFFF00"/>
                </a:highlight>
              </a:rPr>
              <a:t>-ing.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CF705-E4FF-4054-8EDC-B7D2E90C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01" y="2628899"/>
            <a:ext cx="6062119" cy="340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4848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AB6CC7-8B65-4D45-80A8-B3953667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28600"/>
            <a:ext cx="11414760" cy="6278880"/>
          </a:xfrm>
        </p:spPr>
        <p:txBody>
          <a:bodyPr>
            <a:normAutofit/>
          </a:bodyPr>
          <a:lstStyle/>
          <a:p>
            <a:r>
              <a:rPr lang="ru-RU" sz="2400" dirty="0"/>
              <a:t>При образовании Present Continuous к смысловому глаголу добавляется окончание -ing (V-ing).</a:t>
            </a:r>
          </a:p>
          <a:p>
            <a:r>
              <a:rPr lang="ru-RU" sz="2400" dirty="0"/>
              <a:t> В таких случаях следует соблюдать несколько правил: глаголы, которые оканчиваются на</a:t>
            </a:r>
            <a:r>
              <a:rPr lang="ru-RU" sz="2400" dirty="0">
                <a:highlight>
                  <a:srgbClr val="FFFF00"/>
                </a:highlight>
              </a:rPr>
              <a:t> -e, </a:t>
            </a:r>
            <a:r>
              <a:rPr lang="ru-RU" sz="2400" dirty="0"/>
              <a:t>теряют последнюю гласную:</a:t>
            </a:r>
          </a:p>
          <a:p>
            <a:endParaRPr lang="ru-RU" sz="2400" dirty="0"/>
          </a:p>
          <a:p>
            <a:pPr algn="ctr"/>
            <a:r>
              <a:rPr lang="en-US" sz="3600" dirty="0"/>
              <a:t>com</a:t>
            </a:r>
            <a:r>
              <a:rPr lang="en-US" sz="3600" u="sng" dirty="0"/>
              <a:t>e</a:t>
            </a:r>
            <a:r>
              <a:rPr lang="en-US" sz="3600" dirty="0"/>
              <a:t> – coming</a:t>
            </a:r>
          </a:p>
          <a:p>
            <a:pPr algn="ctr"/>
            <a:r>
              <a:rPr lang="en-US" sz="3600" dirty="0"/>
              <a:t>mak</a:t>
            </a:r>
            <a:r>
              <a:rPr lang="en-US" sz="3600" u="sng" dirty="0"/>
              <a:t>e</a:t>
            </a:r>
            <a:r>
              <a:rPr lang="en-US" sz="3600" dirty="0"/>
              <a:t> – making</a:t>
            </a:r>
          </a:p>
          <a:p>
            <a:pPr algn="ctr"/>
            <a:r>
              <a:rPr lang="en-US" sz="3600" dirty="0"/>
              <a:t>writ</a:t>
            </a:r>
            <a:r>
              <a:rPr lang="en-US" sz="3600" u="sng" dirty="0"/>
              <a:t>e</a:t>
            </a:r>
            <a:r>
              <a:rPr lang="en-US" sz="3600" dirty="0"/>
              <a:t> - writing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C5963-D2CF-4C95-BEA5-E3D9084FE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51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7F271-69F8-45CE-BDD5-3AC6670A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глаголы, которые оканчиваются на -</a:t>
            </a:r>
            <a:r>
              <a:rPr lang="ru-RU" dirty="0" err="1">
                <a:highlight>
                  <a:srgbClr val="FFFF00"/>
                </a:highlight>
              </a:rPr>
              <a:t>ie</a:t>
            </a:r>
            <a:r>
              <a:rPr lang="ru-RU" dirty="0"/>
              <a:t>, требуют замены -</a:t>
            </a:r>
            <a:r>
              <a:rPr lang="ru-RU" dirty="0" err="1"/>
              <a:t>ie</a:t>
            </a:r>
            <a:r>
              <a:rPr lang="ru-RU" dirty="0"/>
              <a:t> на </a:t>
            </a:r>
            <a:r>
              <a:rPr lang="ru-RU" dirty="0">
                <a:highlight>
                  <a:srgbClr val="FFFF00"/>
                </a:highlight>
              </a:rPr>
              <a:t>-y: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B6CC7-8B65-4D45-80A8-B3953667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286000"/>
            <a:ext cx="11125200" cy="40233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</a:t>
            </a:r>
            <a:r>
              <a:rPr lang="en-US" sz="4800" u="sng" dirty="0"/>
              <a:t>ie</a:t>
            </a:r>
            <a:r>
              <a:rPr lang="en-US" sz="4800" dirty="0"/>
              <a:t> –lying</a:t>
            </a:r>
          </a:p>
          <a:p>
            <a:pPr algn="ctr"/>
            <a:r>
              <a:rPr lang="en-US" sz="4800" dirty="0"/>
              <a:t>t</a:t>
            </a:r>
            <a:r>
              <a:rPr lang="en-US" sz="4800" u="sng" dirty="0"/>
              <a:t>ie</a:t>
            </a:r>
            <a:r>
              <a:rPr lang="en-US" sz="4800" dirty="0"/>
              <a:t> - tying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4605D-AC6C-42E7-AD21-16704FDE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65" y="4297680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20223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6C243-E875-4A44-BADE-C78B2CA0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50520"/>
            <a:ext cx="11475720" cy="1734312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глагол, оканчивающийся на гласную с согласной, эту согласную удваивает: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F36A9-B0BA-41E8-9646-D2D47213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swi</a:t>
            </a:r>
            <a:r>
              <a:rPr lang="en-US" sz="4400" u="sng" dirty="0"/>
              <a:t>m</a:t>
            </a:r>
            <a:r>
              <a:rPr lang="en-US" sz="4400" dirty="0"/>
              <a:t> – swimming</a:t>
            </a:r>
          </a:p>
          <a:p>
            <a:pPr algn="ctr"/>
            <a:r>
              <a:rPr lang="en-US" sz="4400" dirty="0"/>
              <a:t>sto</a:t>
            </a:r>
            <a:r>
              <a:rPr lang="en-US" sz="4400" u="sng" dirty="0"/>
              <a:t>p</a:t>
            </a:r>
            <a:r>
              <a:rPr lang="en-US" sz="4400" dirty="0"/>
              <a:t> – stopping</a:t>
            </a:r>
          </a:p>
          <a:p>
            <a:pPr algn="ctr"/>
            <a:r>
              <a:rPr lang="en-US" sz="4400" dirty="0"/>
              <a:t>ge</a:t>
            </a:r>
            <a:r>
              <a:rPr lang="en-US" sz="4400" u="sng" dirty="0"/>
              <a:t>t</a:t>
            </a:r>
            <a:r>
              <a:rPr lang="en-US" sz="4400" dirty="0"/>
              <a:t> - getting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ED39C-A1DE-4503-9C2D-1353F99D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974782"/>
            <a:ext cx="3805967" cy="253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13666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4261ACA3-6659-47A3-AD1D-AC66C99FC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" y="835572"/>
            <a:ext cx="11336041" cy="4130566"/>
          </a:xfrm>
        </p:spPr>
      </p:pic>
    </p:spTree>
    <p:extLst>
      <p:ext uri="{BB962C8B-B14F-4D97-AF65-F5344CB8AC3E}">
        <p14:creationId xmlns:p14="http://schemas.microsoft.com/office/powerpoint/2010/main" val="38593222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6C243-E875-4A44-BADE-C78B2CA0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80" y="234696"/>
            <a:ext cx="10988566" cy="1499616"/>
          </a:xfrm>
        </p:spPr>
        <p:txBody>
          <a:bodyPr/>
          <a:lstStyle/>
          <a:p>
            <a:pPr algn="ctr"/>
            <a:r>
              <a:rPr lang="ru-RU" dirty="0"/>
              <a:t>Переделайте предложения в </a:t>
            </a:r>
            <a:r>
              <a:rPr lang="en-US" dirty="0"/>
              <a:t>present continuous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F36A9-B0BA-41E8-9646-D2D47213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eat breakfast.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students study for the test.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teacher writes on the whiteboard.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birds sing in the trees.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wind blows gently.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5347E-3AF4-4C92-957F-EECF0636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8" y="2773680"/>
            <a:ext cx="3507223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450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6C243-E875-4A44-BADE-C78B2CA0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20040"/>
            <a:ext cx="11216640" cy="1764792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 Заполните пропуски правильной формой глагола в Present </a:t>
            </a:r>
            <a:r>
              <a:rPr lang="en-US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continuous</a:t>
            </a:r>
            <a:r>
              <a:rPr lang="ru-RU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F36A9-B0BA-41E8-9646-D2D4721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28" y="2761489"/>
            <a:ext cx="9720071" cy="402336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________ (cook) dinner right now.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students ________ (study) for their test.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teacher ________ (write) on the whiteboard.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birds ________ (sing) in the trees.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wind ________ (blow) gently.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442F76-3D9F-4AA6-8D63-0015AF9DB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44" y="2761489"/>
            <a:ext cx="3037839" cy="28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68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0F444-4BD3-42E2-A167-7491323A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548640"/>
            <a:ext cx="11323320" cy="15361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>Present Continuous </a:t>
            </a:r>
            <a:r>
              <a:rPr lang="ru-RU" sz="4400" dirty="0"/>
              <a:t>в английском языке и слова-маркеры времени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Действие происходит «здесь» и «сейчас» — это классическая ситуация Present Continuous, когда применяется настоящее продолженное время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I am watching TV</a:t>
            </a: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He is playing football</a:t>
            </a:r>
            <a:endParaRPr lang="ru-RU" sz="3200" dirty="0"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B6F5C1-2018-4428-9694-B516636C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297680"/>
            <a:ext cx="1199197" cy="2383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08C33D-EAAA-4978-ABFF-98CB49468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42" y="3670459"/>
            <a:ext cx="1650682" cy="165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97283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43FB3-5403-41C7-A59F-326EF091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28600"/>
            <a:ext cx="10088880" cy="1856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Напишите отрицательные предложения в Present </a:t>
            </a:r>
            <a:r>
              <a:rPr lang="en-US" dirty="0"/>
              <a:t>continuous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08567-8771-455E-8B1C-935268CC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am working at the moment.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students are taking notes.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teacher is speaking English.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birds are flying.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wind is blowing hard.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F37534-57FA-421E-8FAA-90B3FA371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79" y="3429000"/>
            <a:ext cx="3476893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83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ACCAC-3406-4DEE-B8D9-6148F82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Напишите вопросительные предложения в Present </a:t>
            </a:r>
            <a:r>
              <a:rPr lang="en-US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continuous</a:t>
            </a:r>
            <a:r>
              <a:rPr lang="ru-RU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928A3-5937-475B-B64C-E8264296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14600"/>
            <a:ext cx="9720071" cy="402336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You ________ (eat) breakfast?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teacher ________ (explain) the lesson?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students ________ (answer) the questions?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bird ________ (sing)?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wind ________ (blow)?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67D1D-3AF5-40C0-AA10-C8CED71E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251960"/>
            <a:ext cx="3733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F0BB-7267-435A-92AF-71C36503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585216"/>
            <a:ext cx="1117092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Составьте предложения в Present Progressive, используя подсказки.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F0D4C-1ABD-4FBC-BD27-C4B1D65E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04" y="2606040"/>
            <a:ext cx="9720071" cy="402336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/ cook / dinner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students / study / for the test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teacher / write / on the whiteboard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birds / sing / in the trees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wind / blow / gently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9366F-A483-4EEC-9C75-386A7C7A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2910840"/>
            <a:ext cx="3098863" cy="236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3912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491473-6741-4B61-A2AE-E00DAC28C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101035"/>
            <a:ext cx="11719560" cy="6395728"/>
          </a:xfrm>
        </p:spPr>
      </p:pic>
    </p:spTree>
    <p:extLst>
      <p:ext uri="{BB962C8B-B14F-4D97-AF65-F5344CB8AC3E}">
        <p14:creationId xmlns:p14="http://schemas.microsoft.com/office/powerpoint/2010/main" val="24402158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11445240" cy="5471160"/>
          </a:xfrm>
        </p:spPr>
        <p:txBody>
          <a:bodyPr>
            <a:normAutofit/>
          </a:bodyPr>
          <a:lstStyle/>
          <a:p>
            <a:r>
              <a:rPr lang="ru-RU" sz="3200" dirty="0"/>
              <a:t>Чтобы сделать акцент на том, что действие происходит в период, когда мы о нем говорим, пользуйтесь словами-маркерами Present Continuous: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now</a:t>
            </a:r>
            <a:r>
              <a:rPr lang="ru-RU" sz="3200" dirty="0"/>
              <a:t> 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at the moment: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I am watching TV now</a:t>
            </a: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He is playing football at the moment</a:t>
            </a:r>
            <a:endParaRPr lang="ru-RU" sz="3200" dirty="0"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278D1-96A1-4E52-97C9-C7817C8D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4261485"/>
            <a:ext cx="2019300" cy="2266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D8C75E-00B1-451C-82D7-3CE4EEFE2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9" y="2438399"/>
            <a:ext cx="1925258" cy="14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06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533400"/>
            <a:ext cx="11308080" cy="5852160"/>
          </a:xfrm>
        </p:spPr>
        <p:txBody>
          <a:bodyPr/>
          <a:lstStyle/>
          <a:p>
            <a:r>
              <a:rPr lang="ru-RU" sz="3200" dirty="0"/>
              <a:t>Действие растянуто во времени, то есть подразумевается процесс. Обращайте внимание на слова: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today, currently, these days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She is wearing high heels today.</a:t>
            </a: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I am reading Dostoevsky’s biography tis month.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939DD-CBAB-4CB2-A878-BDA6DAD09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95" y="3566160"/>
            <a:ext cx="1494267" cy="224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7DB99-594E-442F-8B41-7619B603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279599"/>
            <a:ext cx="2297430" cy="12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83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35280"/>
            <a:ext cx="11094720" cy="6172200"/>
          </a:xfrm>
        </p:spPr>
        <p:txBody>
          <a:bodyPr>
            <a:normAutofit/>
          </a:bodyPr>
          <a:lstStyle/>
          <a:p>
            <a:r>
              <a:rPr lang="ru-RU" sz="4000" dirty="0"/>
              <a:t>Происходит развитие действия, оно изменяется. </a:t>
            </a:r>
            <a:endParaRPr lang="en-US" sz="4000" dirty="0"/>
          </a:p>
          <a:p>
            <a:endParaRPr lang="en-US" sz="4000" dirty="0"/>
          </a:p>
          <a:p>
            <a:endParaRPr lang="en-US" sz="2800" dirty="0"/>
          </a:p>
          <a:p>
            <a:pPr algn="ctr"/>
            <a:r>
              <a:rPr lang="en-US" sz="3600" dirty="0">
                <a:highlight>
                  <a:srgbClr val="FFFF00"/>
                </a:highlight>
              </a:rPr>
              <a:t>Temperature is falling in the winter. </a:t>
            </a:r>
          </a:p>
          <a:p>
            <a:pPr algn="ctr"/>
            <a:endParaRPr lang="en-US" sz="3600" dirty="0">
              <a:highlight>
                <a:srgbClr val="FFFF00"/>
              </a:highlight>
            </a:endParaRPr>
          </a:p>
          <a:p>
            <a:pPr algn="ctr"/>
            <a:endParaRPr lang="en-US" sz="3600" dirty="0">
              <a:highlight>
                <a:srgbClr val="FFFF00"/>
              </a:highlight>
            </a:endParaRPr>
          </a:p>
          <a:p>
            <a:pPr algn="ctr"/>
            <a:r>
              <a:rPr lang="en-US" sz="3600" dirty="0">
                <a:highlight>
                  <a:srgbClr val="FFFF00"/>
                </a:highlight>
              </a:rPr>
              <a:t>The weather is getting better in Moscow.</a:t>
            </a:r>
            <a:endParaRPr lang="ru-RU" sz="3600" dirty="0">
              <a:highlight>
                <a:srgbClr val="FFFF00"/>
              </a:highligh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CC89FC-95EA-4175-8BAB-1CC72739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1609725"/>
            <a:ext cx="2619375" cy="24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00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"/>
            <a:ext cx="11734800" cy="5989320"/>
          </a:xfrm>
        </p:spPr>
        <p:txBody>
          <a:bodyPr>
            <a:normAutofit/>
          </a:bodyPr>
          <a:lstStyle/>
          <a:p>
            <a:r>
              <a:rPr lang="ru-RU" sz="3200" dirty="0"/>
              <a:t>Мы можем образовывать предложения с Present Continuous, если говорим о планах в будущем. Слова-сигналы: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next week/month/year, tonight, tomorrow: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highlight>
                  <a:srgbClr val="FFFF00"/>
                </a:highlight>
              </a:rPr>
              <a:t>My mum is going to Madrid next week.</a:t>
            </a:r>
          </a:p>
          <a:p>
            <a:pPr algn="ctr"/>
            <a:endParaRPr lang="en-US" sz="3600" dirty="0">
              <a:highlight>
                <a:srgbClr val="FFFF00"/>
              </a:highlight>
            </a:endParaRPr>
          </a:p>
          <a:p>
            <a:pPr algn="ctr"/>
            <a:r>
              <a:rPr lang="en-US" sz="3600" dirty="0">
                <a:highlight>
                  <a:srgbClr val="FFFF00"/>
                </a:highlight>
              </a:rPr>
              <a:t>Sandra is leaving tomorrow.</a:t>
            </a:r>
            <a:endParaRPr lang="ru-RU" sz="3600" dirty="0"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346DF-2739-4B77-BE81-C5D56D707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4619854"/>
            <a:ext cx="3425190" cy="19181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348374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11480"/>
            <a:ext cx="11567160" cy="550164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*Конечно же, можно запросто употребить эти предложения в простом будущем времени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(Future Simple). </a:t>
            </a:r>
            <a:r>
              <a:rPr lang="ru-RU" sz="3600" dirty="0"/>
              <a:t>Однако в таком случае мы даем знать нашему собеседнику, что не уверены на 100%, произойдет действие или нет.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8333D-9065-422C-9D8E-6D064677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191000"/>
            <a:ext cx="3759200" cy="2255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616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335280"/>
            <a:ext cx="11384280" cy="5989320"/>
          </a:xfrm>
        </p:spPr>
        <p:txBody>
          <a:bodyPr>
            <a:normAutofit/>
          </a:bodyPr>
          <a:lstStyle/>
          <a:p>
            <a:r>
              <a:rPr lang="ru-RU" sz="3200" dirty="0"/>
              <a:t>Действие в предложении происходит при временных, непостоянных обстоятельствах. Слова-маркеры Present Progressive: until, during, for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Sam is working in this company for a while.</a:t>
            </a: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endParaRPr lang="en-US" sz="3200" dirty="0">
              <a:highlight>
                <a:srgbClr val="FFFF00"/>
              </a:highlight>
            </a:endParaRPr>
          </a:p>
          <a:p>
            <a:pPr algn="ctr"/>
            <a:r>
              <a:rPr lang="en-US" sz="3200" dirty="0">
                <a:highlight>
                  <a:srgbClr val="FFFF00"/>
                </a:highlight>
              </a:rPr>
              <a:t>Children are having a lunch during the break.</a:t>
            </a:r>
            <a:endParaRPr lang="ru-RU" sz="3200" dirty="0">
              <a:highlight>
                <a:srgbClr val="FFFF00"/>
              </a:highligh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28779B-CB1B-47C4-B8DA-097D0FA9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13086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36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6BB9E8-1246-4FA6-880E-359380B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21920"/>
            <a:ext cx="11231880" cy="6431280"/>
          </a:xfrm>
        </p:spPr>
        <p:txBody>
          <a:bodyPr/>
          <a:lstStyle/>
          <a:p>
            <a:r>
              <a:rPr lang="ru-RU" dirty="0"/>
              <a:t>В английском языке есть глаголы, которые невозможно употребить в длительной форме, и они не используются для образования Present Continuous, для них нужен Present Simple. Это слова, которые обозначают: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3C178C5-3E7A-4387-AEA1-34982DBC7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82387"/>
              </p:ext>
            </p:extLst>
          </p:nvPr>
        </p:nvGraphicFramePr>
        <p:xfrm>
          <a:off x="5140960" y="1796796"/>
          <a:ext cx="663956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780">
                  <a:extLst>
                    <a:ext uri="{9D8B030D-6E8A-4147-A177-3AD203B41FA5}">
                      <a16:colId xmlns:a16="http://schemas.microsoft.com/office/drawing/2014/main" val="882941996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val="890452259"/>
                    </a:ext>
                  </a:extLst>
                </a:gridCol>
              </a:tblGrid>
              <a:tr h="284903">
                <a:tc>
                  <a:txBody>
                    <a:bodyPr/>
                    <a:lstStyle/>
                    <a:p>
                      <a:r>
                        <a:rPr lang="en-US" sz="2800" dirty="0"/>
                        <a:t>Emotions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Эмоции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771632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love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любить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90972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like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нравиться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700197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want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Хотеть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9962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wish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желать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597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hate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ненавидеть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12066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need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нуждаться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82053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2800" dirty="0"/>
                        <a:t>prefer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предпочитать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5443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19274E-22FC-4F96-BF1A-B78478FFE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805684"/>
            <a:ext cx="4179384" cy="2391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55403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</TotalTime>
  <Words>771</Words>
  <Application>Microsoft Office PowerPoint</Application>
  <PresentationFormat>Широкоэкранный</PresentationFormat>
  <Paragraphs>132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Noto Sans</vt:lpstr>
      <vt:lpstr>Tw Cen MT</vt:lpstr>
      <vt:lpstr>Tw Cen MT Condensed</vt:lpstr>
      <vt:lpstr>Wingdings 3</vt:lpstr>
      <vt:lpstr>Интеграл</vt:lpstr>
      <vt:lpstr>Презентация PowerPoint</vt:lpstr>
      <vt:lpstr> Present Continuous в английском языке и слова-маркеры времени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глаголы, которые оканчиваются на -ie, требуют замены -ie на -y: </vt:lpstr>
      <vt:lpstr>глагол, оканчивающийся на гласную с согласной, эту согласную удваивает:</vt:lpstr>
      <vt:lpstr>Презентация PowerPoint</vt:lpstr>
      <vt:lpstr>Переделайте предложения в present continuous</vt:lpstr>
      <vt:lpstr> Заполните пропуски правильной формой глагола в Present continuous.</vt:lpstr>
      <vt:lpstr> Напишите отрицательные предложения в Present continuous.</vt:lpstr>
      <vt:lpstr>Напишите вопросительные предложения в Present continuous.</vt:lpstr>
      <vt:lpstr>Составьте предложения в Present Progressive, используя подсказки.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Yulduz Mamaeva</dc:creator>
  <cp:lastModifiedBy>Yulduz Mamaeva</cp:lastModifiedBy>
  <cp:revision>2</cp:revision>
  <dcterms:created xsi:type="dcterms:W3CDTF">2024-03-01T04:10:44Z</dcterms:created>
  <dcterms:modified xsi:type="dcterms:W3CDTF">2024-03-04T09:20:05Z</dcterms:modified>
</cp:coreProperties>
</file>