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7" r:id="rId4"/>
    <p:sldId id="258" r:id="rId5"/>
    <p:sldId id="268" r:id="rId6"/>
    <p:sldId id="269" r:id="rId7"/>
    <p:sldId id="259" r:id="rId8"/>
    <p:sldId id="260" r:id="rId9"/>
    <p:sldId id="261" r:id="rId10"/>
    <p:sldId id="262" r:id="rId11"/>
    <p:sldId id="263" r:id="rId12"/>
    <p:sldId id="265" r:id="rId13"/>
    <p:sldId id="272" r:id="rId14"/>
    <p:sldId id="266" r:id="rId15"/>
    <p:sldId id="264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53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74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58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59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4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26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58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12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00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51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77056-F385-4031-BF77-220B9764158C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B43C087-3AD9-4788-8C5E-43017AF0857C}" type="slidenum">
              <a:rPr lang="ru-RU" smtClean="0"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uzzle-english.com/exercise/question-englis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AB3DF0-1DE7-4B15-951F-20BA2CB41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992EA23-0782-48F9-9E43-34B0050475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64"/>
            <a:ext cx="12192000" cy="6445513"/>
          </a:xfrm>
        </p:spPr>
      </p:pic>
    </p:spTree>
    <p:extLst>
      <p:ext uri="{BB962C8B-B14F-4D97-AF65-F5344CB8AC3E}">
        <p14:creationId xmlns:p14="http://schemas.microsoft.com/office/powerpoint/2010/main" val="426886230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E2FE23-F803-43EE-890E-B2019872E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921" y="796532"/>
            <a:ext cx="9520158" cy="345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Если глагол оканчивается на 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MuseoNew"/>
              </a:rPr>
              <a:t>-y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, а ему предшествует согласная, то к нему прибавляется окончание 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MuseoNew"/>
              </a:rPr>
              <a:t>-es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, но -y заменяется на 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MuseoNew"/>
              </a:rPr>
              <a:t>-i</a:t>
            </a:r>
            <a:r>
              <a:rPr lang="en-US" sz="2800" b="1" dirty="0">
                <a:solidFill>
                  <a:srgbClr val="333333"/>
                </a:solidFill>
                <a:latin typeface="MuseoNew"/>
              </a:rPr>
              <a:t>:</a:t>
            </a:r>
          </a:p>
          <a:p>
            <a:endParaRPr lang="en-US" sz="2800" b="1" dirty="0">
              <a:solidFill>
                <a:srgbClr val="333333"/>
              </a:solidFill>
              <a:latin typeface="MuseoNew"/>
            </a:endParaRPr>
          </a:p>
          <a:p>
            <a:pPr algn="ctr" fontAlgn="base"/>
            <a:r>
              <a:rPr lang="en-US" sz="2800" b="0" i="1" dirty="0">
                <a:solidFill>
                  <a:srgbClr val="333333"/>
                </a:solidFill>
                <a:effectLst/>
                <a:latin typeface="MuseoNew"/>
              </a:rPr>
              <a:t>I try — She tries</a:t>
            </a:r>
            <a:endParaRPr lang="en-US" sz="2800" b="0" i="0" dirty="0">
              <a:solidFill>
                <a:srgbClr val="333333"/>
              </a:solidFill>
              <a:effectLst/>
              <a:latin typeface="MuseoNew"/>
            </a:endParaRPr>
          </a:p>
          <a:p>
            <a:pPr algn="ctr" fontAlgn="base"/>
            <a:r>
              <a:rPr lang="en-US" sz="2800" b="0" i="1" dirty="0">
                <a:solidFill>
                  <a:srgbClr val="333333"/>
                </a:solidFill>
                <a:effectLst/>
                <a:latin typeface="MuseoNew"/>
              </a:rPr>
              <a:t>I fly — He flies</a:t>
            </a:r>
            <a:endParaRPr lang="en-US" sz="2800" b="0" i="0" dirty="0">
              <a:solidFill>
                <a:srgbClr val="333333"/>
              </a:solidFill>
              <a:effectLst/>
              <a:latin typeface="MuseoNew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FD49042-5EAC-4480-A97C-35F773E30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2841336"/>
            <a:ext cx="4059555" cy="28116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6692383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5E81E60-10E4-4CD9-8C83-D457FD27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0" y="2015732"/>
            <a:ext cx="10728960" cy="3450613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Если глагол оканчивается на 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MuseoNew"/>
              </a:rPr>
              <a:t>-y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, а ему предшествует гласная, то к нему также прибавляется окончание 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MuseoNew"/>
              </a:rPr>
              <a:t>-s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, но 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MuseoNew"/>
              </a:rPr>
              <a:t>-y 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не меняется.</a:t>
            </a:r>
            <a:endParaRPr lang="en-US" sz="2800" b="0" i="0" dirty="0">
              <a:solidFill>
                <a:srgbClr val="333333"/>
              </a:solidFill>
              <a:effectLst/>
              <a:latin typeface="MuseoNew"/>
            </a:endParaRPr>
          </a:p>
          <a:p>
            <a:pPr marL="0" indent="0" algn="l" fontAlgn="base">
              <a:buNone/>
            </a:pPr>
            <a:endParaRPr lang="ru-RU" sz="2800" b="0" i="0" dirty="0">
              <a:solidFill>
                <a:srgbClr val="333333"/>
              </a:solidFill>
              <a:effectLst/>
              <a:latin typeface="MuseoNew"/>
            </a:endParaRPr>
          </a:p>
          <a:p>
            <a:pPr algn="ctr" fontAlgn="base"/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I play — She plays</a:t>
            </a:r>
            <a:endParaRPr lang="ru-RU" sz="2800" b="0" i="0" dirty="0">
              <a:solidFill>
                <a:srgbClr val="333333"/>
              </a:solidFill>
              <a:effectLst/>
              <a:latin typeface="MuseoNew"/>
            </a:endParaRPr>
          </a:p>
          <a:p>
            <a:pPr algn="ctr" fontAlgn="base"/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I stay — He stays</a:t>
            </a:r>
            <a:endParaRPr lang="ru-RU" sz="2800" b="0" i="0" dirty="0">
              <a:solidFill>
                <a:srgbClr val="333333"/>
              </a:solidFill>
              <a:effectLst/>
              <a:latin typeface="MuseoNew"/>
            </a:endParaRP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F68EF52-EDFF-4A5B-BE42-385904DFE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770" y="251460"/>
            <a:ext cx="28575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847235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55625C-B643-46F8-982E-978FE8AF2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320" y="670560"/>
            <a:ext cx="10216654" cy="4948185"/>
          </a:xfrm>
        </p:spPr>
        <p:txBody>
          <a:bodyPr/>
          <a:lstStyle/>
          <a:p>
            <a:pPr marL="0" indent="0" fontAlgn="base">
              <a:buNone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При составлении </a:t>
            </a:r>
            <a:r>
              <a:rPr lang="ru-RU" sz="2800" b="0" i="0" u="none" strike="noStrike" dirty="0">
                <a:solidFill>
                  <a:srgbClr val="4594D1"/>
                </a:solidFill>
                <a:effectLst/>
                <a:latin typeface="MuseoNew"/>
                <a:hlinkClick r:id="rId2"/>
              </a:rPr>
              <a:t>вопросительных предложений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вспомогательный глагол ставится перед подлежащим и последующим глаголом. Обычно — в начало предложения.</a:t>
            </a:r>
          </a:p>
          <a:p>
            <a:pPr fontAlgn="base"/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Do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+ I /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we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/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you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/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they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+ V ?</a:t>
            </a:r>
          </a:p>
          <a:p>
            <a:pPr fontAlgn="base"/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Does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+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she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/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he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/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it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+ V ?</a:t>
            </a:r>
          </a:p>
          <a:p>
            <a:pPr marL="0" indent="0" algn="ctr" fontAlgn="base">
              <a:buNone/>
            </a:pP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Do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you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like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pizza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? 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— Тебе нравится пицца?</a:t>
            </a:r>
            <a:endParaRPr lang="en-US" sz="2800" b="0" i="0" dirty="0">
              <a:solidFill>
                <a:srgbClr val="333333"/>
              </a:solidFill>
              <a:effectLst/>
              <a:latin typeface="MuseoNew"/>
            </a:endParaRPr>
          </a:p>
          <a:p>
            <a:pPr marL="0" indent="0" algn="ctr" fontAlgn="base">
              <a:buNone/>
            </a:pP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Does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she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learn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Russian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? — Она изучает русский язык?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69380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F07AB-BCA2-4992-AF7D-1FB0A748F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Краткие ответы (</a:t>
            </a:r>
            <a:r>
              <a:rPr lang="en-US" dirty="0"/>
              <a:t>short answers)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3BA9DA4-5C9E-46C1-8CB7-AB6D7755AF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488566"/>
              </p:ext>
            </p:extLst>
          </p:nvPr>
        </p:nvGraphicFramePr>
        <p:xfrm>
          <a:off x="1535113" y="2016125"/>
          <a:ext cx="952023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0118">
                  <a:extLst>
                    <a:ext uri="{9D8B030D-6E8A-4147-A177-3AD203B41FA5}">
                      <a16:colId xmlns:a16="http://schemas.microsoft.com/office/drawing/2014/main" val="3813102247"/>
                    </a:ext>
                  </a:extLst>
                </a:gridCol>
                <a:gridCol w="4760118">
                  <a:extLst>
                    <a:ext uri="{9D8B030D-6E8A-4147-A177-3AD203B41FA5}">
                      <a16:colId xmlns:a16="http://schemas.microsoft.com/office/drawing/2014/main" val="295159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 I play football?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I do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I don’t.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98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Do you play football?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Yes, you do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No, you don’t.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8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Does she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he play football?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Yes, she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he does. No, she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he doesn’t.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75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Do you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they play football?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Yes, you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they do. No, you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they don’t.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687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1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055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E9160C-8B6D-496D-9FC5-51EABC110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518160"/>
            <a:ext cx="11658600" cy="5989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Чтобы составить </a:t>
            </a:r>
            <a:r>
              <a:rPr lang="ru-RU" sz="2800" dirty="0">
                <a:highlight>
                  <a:srgbClr val="FFFF00"/>
                </a:highlight>
              </a:rPr>
              <a:t>отрицательное предложение </a:t>
            </a:r>
            <a:r>
              <a:rPr lang="ru-RU" sz="2800" dirty="0"/>
              <a:t>— нужно поставить вспомогательный глагол между подлежащим и глаголом.</a:t>
            </a:r>
          </a:p>
          <a:p>
            <a:r>
              <a:rPr lang="ru-RU" sz="2800" dirty="0"/>
              <a:t>I / </a:t>
            </a:r>
            <a:r>
              <a:rPr lang="ru-RU" sz="2800" dirty="0" err="1"/>
              <a:t>We</a:t>
            </a:r>
            <a:r>
              <a:rPr lang="ru-RU" sz="2800" dirty="0"/>
              <a:t> / </a:t>
            </a:r>
            <a:r>
              <a:rPr lang="ru-RU" sz="2800" dirty="0" err="1"/>
              <a:t>You</a:t>
            </a:r>
            <a:r>
              <a:rPr lang="ru-RU" sz="2800" dirty="0"/>
              <a:t> / </a:t>
            </a:r>
            <a:r>
              <a:rPr lang="ru-RU" sz="2800" dirty="0" err="1"/>
              <a:t>They</a:t>
            </a:r>
            <a:r>
              <a:rPr lang="ru-RU" sz="2800" dirty="0"/>
              <a:t> + </a:t>
            </a:r>
            <a:r>
              <a:rPr lang="ru-RU" sz="2800" dirty="0" err="1"/>
              <a:t>do</a:t>
            </a:r>
            <a:r>
              <a:rPr lang="ru-RU" sz="2800" dirty="0"/>
              <a:t> </a:t>
            </a:r>
            <a:r>
              <a:rPr lang="ru-RU" sz="2800" dirty="0" err="1"/>
              <a:t>not</a:t>
            </a:r>
            <a:r>
              <a:rPr lang="ru-RU" sz="2800" dirty="0"/>
              <a:t> (</a:t>
            </a:r>
            <a:r>
              <a:rPr lang="ru-RU" sz="2800" dirty="0" err="1"/>
              <a:t>don’t</a:t>
            </a:r>
            <a:r>
              <a:rPr lang="ru-RU" sz="2800" dirty="0"/>
              <a:t>) + V</a:t>
            </a:r>
          </a:p>
          <a:p>
            <a:r>
              <a:rPr lang="ru-RU" sz="2800" dirty="0"/>
              <a:t>She / He / </a:t>
            </a:r>
            <a:r>
              <a:rPr lang="ru-RU" sz="2800" dirty="0" err="1"/>
              <a:t>It</a:t>
            </a:r>
            <a:r>
              <a:rPr lang="ru-RU" sz="2800" dirty="0"/>
              <a:t> + </a:t>
            </a:r>
            <a:r>
              <a:rPr lang="ru-RU" sz="2800" dirty="0" err="1"/>
              <a:t>does</a:t>
            </a:r>
            <a:r>
              <a:rPr lang="ru-RU" sz="2800" dirty="0"/>
              <a:t> </a:t>
            </a:r>
            <a:r>
              <a:rPr lang="ru-RU" sz="2800" dirty="0" err="1"/>
              <a:t>not</a:t>
            </a:r>
            <a:r>
              <a:rPr lang="ru-RU" sz="2800" dirty="0"/>
              <a:t> (</a:t>
            </a:r>
            <a:r>
              <a:rPr lang="ru-RU" sz="2800" dirty="0" err="1"/>
              <a:t>doesn’t</a:t>
            </a:r>
            <a:r>
              <a:rPr lang="ru-RU" sz="2800" dirty="0"/>
              <a:t>) + V</a:t>
            </a:r>
            <a:endParaRPr lang="en-US" sz="2800" dirty="0"/>
          </a:p>
          <a:p>
            <a:endParaRPr lang="en-US" sz="2800" dirty="0"/>
          </a:p>
          <a:p>
            <a:pPr marL="0" indent="0" algn="ctr">
              <a:buNone/>
            </a:pP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I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don’t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go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to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school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every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day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— Я не хожу в школу каждый день</a:t>
            </a:r>
            <a:endParaRPr lang="en-US" sz="2800" b="0" i="0" dirty="0">
              <a:solidFill>
                <a:srgbClr val="333333"/>
              </a:solidFill>
              <a:effectLst/>
              <a:latin typeface="MuseoNew"/>
            </a:endParaRPr>
          </a:p>
          <a:p>
            <a:pPr marL="0" indent="0" algn="ctr">
              <a:buNone/>
            </a:pP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She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doesn’t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like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the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weather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in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1" dirty="0" err="1">
                <a:solidFill>
                  <a:srgbClr val="333333"/>
                </a:solidFill>
                <a:effectLst/>
                <a:latin typeface="MuseoNew"/>
              </a:rPr>
              <a:t>London</a:t>
            </a:r>
            <a:r>
              <a:rPr lang="ru-RU" sz="2800" b="0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— Ей не нравится погода в Лондоне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63812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1AEEE03-5E5B-4BAC-B3F6-959358FDEC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7"/>
          <a:stretch/>
        </p:blipFill>
        <p:spPr>
          <a:xfrm>
            <a:off x="0" y="1"/>
            <a:ext cx="12268842" cy="6858000"/>
          </a:xfrm>
        </p:spPr>
      </p:pic>
    </p:spTree>
    <p:extLst>
      <p:ext uri="{BB962C8B-B14F-4D97-AF65-F5344CB8AC3E}">
        <p14:creationId xmlns:p14="http://schemas.microsoft.com/office/powerpoint/2010/main" val="1091084838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813821-3303-4DE0-A820-8C543921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82" y="1189554"/>
            <a:ext cx="9520158" cy="4979428"/>
          </a:xfrm>
        </p:spPr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endParaRPr lang="ru-RU" b="0" i="0" dirty="0">
              <a:solidFill>
                <a:srgbClr val="24292F"/>
              </a:solidFill>
              <a:effectLst/>
              <a:latin typeface="Noto Sans" panose="020B050204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I go to school every day.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She likes to read books.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He plays football with his friends.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We have breakfast at 8 o'clock.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You work hard at your job.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They live in a big house.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The cat sleeps on the couch.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The sun shines brightly in the sky.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C37070-83AE-4ADA-80E1-C3B0EE1E9904}"/>
              </a:ext>
            </a:extLst>
          </p:cNvPr>
          <p:cNvSpPr txBox="1"/>
          <p:nvPr/>
        </p:nvSpPr>
        <p:spPr>
          <a:xfrm>
            <a:off x="1203960" y="350520"/>
            <a:ext cx="8031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Задание 1:</a:t>
            </a:r>
            <a:r>
              <a:rPr lang="ru-RU" sz="2400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 Перепишите предложения, изменив их на вопросительные и отрицательные.</a:t>
            </a:r>
            <a:endParaRPr lang="ru-RU" sz="24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0ED75B9-0D17-44FA-ABA1-036BB87FF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794" y="1731644"/>
            <a:ext cx="3651885" cy="21911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0216480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C5B841-A755-4858-BFD6-8862F5B1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Задание 2:</a:t>
            </a:r>
            <a:r>
              <a:rPr lang="ru-RU" sz="2800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 Ответьте на вопросы утвердительно или отрицательно.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26DC13-74D0-4051-A176-C5324B072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Do you go to school every day?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Does she like to read books?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Does he play football with his friends?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Do we have breakfast at 8 o'clock?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Do you work hard at your job?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Do they live in a big house?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Does the cat sleep on the couch?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4292F"/>
                </a:solidFill>
                <a:effectLst/>
                <a:latin typeface="Noto Sans" panose="020B0502040504020204" pitchFamily="34" charset="0"/>
              </a:rPr>
              <a:t>Does the sun shine brightly in the sky?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365388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C7E6ED9-09F0-46BA-B404-EA4C619F53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8324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24543E7-8C59-4D41-A839-BC9CEB854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659372"/>
            <a:ext cx="11780520" cy="5360428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ru-RU" sz="2800" b="1" i="0" dirty="0">
                <a:solidFill>
                  <a:srgbClr val="000000"/>
                </a:solidFill>
                <a:effectLst/>
                <a:latin typeface="MuseoNew"/>
              </a:rPr>
              <a:t>Что такое Present Simple?</a:t>
            </a:r>
            <a:endParaRPr lang="en-US" sz="2800" b="1" i="0" dirty="0">
              <a:solidFill>
                <a:srgbClr val="000000"/>
              </a:solidFill>
              <a:effectLst/>
              <a:latin typeface="MuseoNew"/>
            </a:endParaRPr>
          </a:p>
          <a:p>
            <a:pPr algn="ctr" fontAlgn="base"/>
            <a:endParaRPr lang="ru-RU" sz="2800" b="1" i="0" dirty="0">
              <a:solidFill>
                <a:srgbClr val="000000"/>
              </a:solidFill>
              <a:effectLst/>
              <a:latin typeface="MuseoNew"/>
            </a:endParaRPr>
          </a:p>
          <a:p>
            <a:pPr fontAlgn="base"/>
            <a:r>
              <a:rPr lang="ru-RU" sz="3200" b="0" i="0" dirty="0">
                <a:solidFill>
                  <a:srgbClr val="333333"/>
                </a:solidFill>
                <a:effectLst/>
                <a:latin typeface="MuseoNew"/>
              </a:rPr>
              <a:t>Это простое настоящее время, обозначающее действие в самом широком смысле этого слова. Одна из самых распространенных и простых форм в английском языке для описания действий.</a:t>
            </a:r>
          </a:p>
          <a:p>
            <a:pPr fontAlgn="base"/>
            <a:r>
              <a:rPr lang="ru-RU" sz="3200" b="0" i="0" dirty="0">
                <a:solidFill>
                  <a:srgbClr val="333333"/>
                </a:solidFill>
                <a:effectLst/>
                <a:latin typeface="MuseoNew"/>
              </a:rPr>
              <a:t>Действия могут быть связаны с привычками, хобби, ежедневным событием вроде подъема по утрам или чем-то, что случается регулярно.</a:t>
            </a:r>
          </a:p>
          <a:p>
            <a:endParaRPr lang="ru-RU" dirty="0"/>
          </a:p>
        </p:txBody>
      </p:sp>
      <p:pic>
        <p:nvPicPr>
          <p:cNvPr id="5" name="Рисунок 4" descr="Чат">
            <a:extLst>
              <a:ext uri="{FF2B5EF4-FFF2-40B4-BE49-F238E27FC236}">
                <a16:creationId xmlns:a16="http://schemas.microsoft.com/office/drawing/2014/main" id="{37B475EA-325B-4BE7-8781-6BFE19681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00" y="0"/>
            <a:ext cx="187452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3260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4E1226-5793-4C9C-9CA5-474929FA3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304800"/>
            <a:ext cx="10536694" cy="5161545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ru-RU" sz="2400" b="1" i="0" dirty="0">
                <a:solidFill>
                  <a:srgbClr val="000000"/>
                </a:solidFill>
                <a:effectLst/>
                <a:latin typeface="MuseoNew"/>
              </a:rPr>
              <a:t>Когда используется Present Simple?</a:t>
            </a:r>
          </a:p>
          <a:p>
            <a:pPr marL="0" indent="0" algn="l" fontAlgn="base">
              <a:buNone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Present Simple используется в описании действий, которые происходят постоянно, на регулярной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MuseoNew"/>
              </a:rPr>
              <a:t> 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основе, но не привязаны к моменту речи.</a:t>
            </a:r>
          </a:p>
          <a:p>
            <a:pPr marL="0" indent="0" algn="l" fontAlgn="base">
              <a:buNone/>
            </a:pP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Употребление Present Simple уместно в тех случаях, когда мы хотим рассказать о нашей ежедневной рутине, достоверно известных фактах, действиях в широком смысле слова или расписании поездов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42286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820C5E-AFBA-4AD8-9A00-0ADAA40AD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5732"/>
            <a:ext cx="11338560" cy="3450613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ru-RU" sz="2800" b="1" i="0" dirty="0">
                <a:solidFill>
                  <a:srgbClr val="000000"/>
                </a:solidFill>
                <a:effectLst/>
                <a:latin typeface="MuseoNew"/>
              </a:rPr>
              <a:t>Как образуется Present Simple?</a:t>
            </a:r>
          </a:p>
          <a:p>
            <a:pPr algn="l" fontAlgn="base"/>
            <a:r>
              <a:rPr lang="ru-RU" sz="3200" b="0" i="0" dirty="0">
                <a:solidFill>
                  <a:srgbClr val="333333"/>
                </a:solidFill>
                <a:effectLst/>
                <a:latin typeface="MuseoNew"/>
              </a:rPr>
              <a:t>Нет ничего проще, чем поставить глагол в форму Present Simple. Для этого нужно убрать у глагола в инфинитиве частицу «</a:t>
            </a:r>
            <a:r>
              <a:rPr lang="ru-RU" sz="3200" b="0" i="0" dirty="0" err="1">
                <a:solidFill>
                  <a:srgbClr val="333333"/>
                </a:solidFill>
                <a:effectLst/>
                <a:latin typeface="MuseoNew"/>
              </a:rPr>
              <a:t>to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MuseoNew"/>
              </a:rPr>
              <a:t>» и поставить глагол после подлежащего.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6946D6-2DC0-4C56-85E4-49437FFF5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557" y="320092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18262836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E7680B0-0D2A-4257-BBF0-4E43CB444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1972"/>
            <a:ext cx="10689094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highlight>
                  <a:srgbClr val="FFFF00"/>
                </a:highlight>
              </a:rPr>
              <a:t>Маркеры времени </a:t>
            </a:r>
            <a:r>
              <a:rPr lang="en-US" sz="2400" dirty="0">
                <a:highlight>
                  <a:srgbClr val="FFFF00"/>
                </a:highlight>
              </a:rPr>
              <a:t>Present Simple</a:t>
            </a:r>
          </a:p>
          <a:p>
            <a:r>
              <a:rPr lang="ru-RU" sz="2400" dirty="0"/>
              <a:t>Для того, чтобы лучше сориентироваться где и когда употребляются глаголы </a:t>
            </a:r>
            <a:r>
              <a:rPr lang="en-US" sz="2400" dirty="0"/>
              <a:t>Present Simple — </a:t>
            </a:r>
            <a:r>
              <a:rPr lang="ru-RU" sz="2400" dirty="0"/>
              <a:t>обратите внимание на особые маркеры в тексте.</a:t>
            </a:r>
          </a:p>
          <a:p>
            <a:r>
              <a:rPr lang="ru-RU" sz="2400" dirty="0"/>
              <a:t>Такими «маячками» для </a:t>
            </a:r>
            <a:r>
              <a:rPr lang="en-US" sz="2400" dirty="0"/>
              <a:t>Present Simple </a:t>
            </a:r>
            <a:r>
              <a:rPr lang="ru-RU" sz="2400" dirty="0"/>
              <a:t>являются наречия ( </a:t>
            </a:r>
            <a:r>
              <a:rPr lang="en-US" sz="2400" dirty="0"/>
              <a:t>often, always, usually, etc. ) </a:t>
            </a:r>
            <a:r>
              <a:rPr lang="ru-RU" sz="2400" dirty="0"/>
              <a:t>и указатели времени ( </a:t>
            </a:r>
            <a:r>
              <a:rPr lang="en-US" sz="2400" dirty="0"/>
              <a:t>every day, in the morning, on Fridays, etc. ).</a:t>
            </a:r>
            <a:endParaRPr lang="ru-RU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681F43-5A54-4930-A15D-D2ABED511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82" y="513881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3640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0B433F-05ED-409C-A63C-D86F5ACDE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0" y="426720"/>
            <a:ext cx="9713734" cy="5039625"/>
          </a:xfrm>
        </p:spPr>
        <p:txBody>
          <a:bodyPr/>
          <a:lstStyle/>
          <a:p>
            <a:pPr algn="l" fontAlgn="base"/>
            <a:r>
              <a:rPr lang="en-US" sz="2400" b="0" i="1" dirty="0">
                <a:solidFill>
                  <a:srgbClr val="333333"/>
                </a:solidFill>
                <a:effectLst/>
                <a:latin typeface="MuseoNew"/>
              </a:rPr>
              <a:t>She </a:t>
            </a:r>
            <a:r>
              <a:rPr lang="en-US" sz="2400" b="0" i="1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useoNew"/>
              </a:rPr>
              <a:t>always </a:t>
            </a:r>
            <a:r>
              <a:rPr lang="en-US" sz="2400" b="0" i="1" dirty="0">
                <a:solidFill>
                  <a:srgbClr val="333333"/>
                </a:solidFill>
                <a:effectLst/>
                <a:latin typeface="MuseoNew"/>
              </a:rPr>
              <a:t>drinks coffee in the morning 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MuseoNew"/>
              </a:rPr>
              <a:t>—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MuseoNew"/>
              </a:rPr>
              <a:t>Она всегда пьет кофе по утрам</a:t>
            </a:r>
          </a:p>
          <a:p>
            <a:pPr algn="l" fontAlgn="base"/>
            <a:r>
              <a:rPr lang="en-US" sz="2400" b="0" i="1" dirty="0">
                <a:solidFill>
                  <a:srgbClr val="333333"/>
                </a:solidFill>
                <a:effectLst/>
                <a:latin typeface="MuseoNew"/>
              </a:rPr>
              <a:t>I </a:t>
            </a:r>
            <a:r>
              <a:rPr lang="en-US" sz="2400" b="0" i="1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useoNew"/>
              </a:rPr>
              <a:t>usually </a:t>
            </a:r>
            <a:r>
              <a:rPr lang="en-US" sz="2400" b="0" i="1" dirty="0">
                <a:solidFill>
                  <a:srgbClr val="333333"/>
                </a:solidFill>
                <a:effectLst/>
                <a:latin typeface="MuseoNew"/>
              </a:rPr>
              <a:t>wake up at 6 am 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MuseoNew"/>
              </a:rPr>
              <a:t>—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MuseoNew"/>
              </a:rPr>
              <a:t>Обычно я просыпаюсь в 6 утра</a:t>
            </a:r>
          </a:p>
          <a:p>
            <a:pPr algn="l" fontAlgn="base"/>
            <a:r>
              <a:rPr lang="en-US" sz="2400" b="0" i="1" dirty="0">
                <a:solidFill>
                  <a:srgbClr val="333333"/>
                </a:solidFill>
                <a:effectLst/>
                <a:latin typeface="MuseoNew"/>
              </a:rPr>
              <a:t>They </a:t>
            </a:r>
            <a:r>
              <a:rPr lang="en-US" sz="2400" b="0" i="1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useoNew"/>
              </a:rPr>
              <a:t>often </a:t>
            </a:r>
            <a:r>
              <a:rPr lang="en-US" sz="2400" b="0" i="1" dirty="0">
                <a:solidFill>
                  <a:srgbClr val="333333"/>
                </a:solidFill>
                <a:effectLst/>
                <a:latin typeface="MuseoNew"/>
              </a:rPr>
              <a:t>talk about sport 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MuseoNew"/>
              </a:rPr>
              <a:t>—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MuseoNew"/>
              </a:rPr>
              <a:t>Они часто говорят о спорте</a:t>
            </a:r>
          </a:p>
          <a:p>
            <a:pPr algn="l" fontAlgn="base"/>
            <a:r>
              <a:rPr lang="en-US" sz="2400" b="0" i="1" dirty="0">
                <a:solidFill>
                  <a:srgbClr val="333333"/>
                </a:solidFill>
                <a:effectLst/>
                <a:latin typeface="MuseoNew"/>
              </a:rPr>
              <a:t>I check my smartphone </a:t>
            </a:r>
            <a:r>
              <a:rPr lang="en-US" sz="2400" b="0" i="1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useoNew"/>
              </a:rPr>
              <a:t>every 15 minutes 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MuseoNew"/>
              </a:rPr>
              <a:t>—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MuseoNew"/>
              </a:rPr>
              <a:t>Я проверяю свой телефон каждые 15 минут</a:t>
            </a:r>
          </a:p>
          <a:p>
            <a:pPr algn="l" fontAlgn="base"/>
            <a:r>
              <a:rPr lang="en-US" sz="2400" b="0" i="1" dirty="0">
                <a:solidFill>
                  <a:srgbClr val="333333"/>
                </a:solidFill>
                <a:effectLst/>
                <a:latin typeface="MuseoNew"/>
              </a:rPr>
              <a:t>He takes a shower </a:t>
            </a:r>
            <a:r>
              <a:rPr lang="en-US" sz="2400" b="0" i="1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useoNew"/>
              </a:rPr>
              <a:t>twice a day 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MuseoNew"/>
              </a:rPr>
              <a:t>—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MuseoNew"/>
              </a:rPr>
              <a:t>Он принимает душ два раза в день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EAAF4D2-7662-4076-BE4E-B43104124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804" y="3830002"/>
            <a:ext cx="4775835" cy="2387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09016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AD1638-9D85-4C3F-8978-E6F93E12D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921" y="689852"/>
            <a:ext cx="9520158" cy="345061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900" b="1" i="0" dirty="0">
                <a:solidFill>
                  <a:srgbClr val="FF0000"/>
                </a:solidFill>
                <a:effectLst/>
                <a:latin typeface="MuseoNew"/>
              </a:rPr>
              <a:t>ВАЖНО: </a:t>
            </a:r>
            <a:endParaRPr lang="en-US" sz="3900" b="1" i="0" dirty="0">
              <a:solidFill>
                <a:srgbClr val="FF0000"/>
              </a:solidFill>
              <a:effectLst/>
              <a:latin typeface="MuseoNew"/>
            </a:endParaRPr>
          </a:p>
          <a:p>
            <a:r>
              <a:rPr lang="ru-RU" sz="3600" b="0" i="0" dirty="0">
                <a:solidFill>
                  <a:srgbClr val="333333"/>
                </a:solidFill>
                <a:effectLst/>
                <a:latin typeface="MuseoNew"/>
              </a:rPr>
              <a:t>В Present Simple форма глагола практически всегда совпадает с изначальной. Исключение составляет третье лицо единственного числа (</a:t>
            </a:r>
            <a:r>
              <a:rPr lang="ru-RU" sz="3600" b="0" i="0" dirty="0" err="1">
                <a:solidFill>
                  <a:srgbClr val="333333"/>
                </a:solidFill>
                <a:effectLst/>
                <a:latin typeface="MuseoNew"/>
              </a:rPr>
              <a:t>he</a:t>
            </a:r>
            <a:r>
              <a:rPr lang="ru-RU" sz="3600" b="0" i="0" dirty="0">
                <a:solidFill>
                  <a:srgbClr val="333333"/>
                </a:solidFill>
                <a:effectLst/>
                <a:latin typeface="MuseoNew"/>
              </a:rPr>
              <a:t> / </a:t>
            </a:r>
            <a:r>
              <a:rPr lang="ru-RU" sz="3600" b="0" i="0" dirty="0" err="1">
                <a:solidFill>
                  <a:srgbClr val="333333"/>
                </a:solidFill>
                <a:effectLst/>
                <a:latin typeface="MuseoNew"/>
              </a:rPr>
              <a:t>she</a:t>
            </a:r>
            <a:r>
              <a:rPr lang="ru-RU" sz="3600" b="0" i="0" dirty="0">
                <a:solidFill>
                  <a:srgbClr val="333333"/>
                </a:solidFill>
                <a:effectLst/>
                <a:latin typeface="MuseoNew"/>
              </a:rPr>
              <a:t> / </a:t>
            </a:r>
            <a:r>
              <a:rPr lang="ru-RU" sz="3600" b="0" i="0" dirty="0" err="1">
                <a:solidFill>
                  <a:srgbClr val="333333"/>
                </a:solidFill>
                <a:effectLst/>
                <a:latin typeface="MuseoNew"/>
              </a:rPr>
              <a:t>it</a:t>
            </a:r>
            <a:r>
              <a:rPr lang="ru-RU" sz="3600" b="0" i="0" dirty="0">
                <a:solidFill>
                  <a:srgbClr val="333333"/>
                </a:solidFill>
                <a:effectLst/>
                <a:latin typeface="MuseoNew"/>
              </a:rPr>
              <a:t>) — к нему прибавляется окончание </a:t>
            </a:r>
            <a:r>
              <a:rPr lang="ru-RU" sz="36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useoNew"/>
              </a:rPr>
              <a:t>-s:</a:t>
            </a:r>
            <a:endParaRPr lang="ru-RU" sz="3600" dirty="0">
              <a:highlight>
                <a:srgbClr val="FFFF00"/>
              </a:highlight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C4C8775-FFF4-416E-A7EB-93944685D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3882148"/>
            <a:ext cx="37338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1440558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8ED21C-2E2A-4E7E-9230-3737D9E3C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670560"/>
            <a:ext cx="9520158" cy="4795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F0000"/>
                </a:solidFill>
              </a:rPr>
              <a:t>Examples:</a:t>
            </a:r>
          </a:p>
          <a:p>
            <a:r>
              <a:rPr lang="en-US" sz="2800" dirty="0"/>
              <a:t>I ride — She ride</a:t>
            </a:r>
            <a:r>
              <a:rPr lang="en-US" sz="2800" u="sng" dirty="0"/>
              <a:t>s</a:t>
            </a:r>
          </a:p>
          <a:p>
            <a:r>
              <a:rPr lang="en-US" sz="2800" dirty="0"/>
              <a:t>You play football- He play</a:t>
            </a:r>
            <a:r>
              <a:rPr lang="en-US" sz="2800" u="sng" dirty="0"/>
              <a:t>s</a:t>
            </a:r>
            <a:r>
              <a:rPr lang="en-US" sz="2800" dirty="0"/>
              <a:t> football</a:t>
            </a:r>
          </a:p>
          <a:p>
            <a:r>
              <a:rPr lang="en-US" sz="2800" dirty="0"/>
              <a:t>I dream — He dream</a:t>
            </a:r>
            <a:r>
              <a:rPr lang="en-US" sz="2800" u="sng" dirty="0"/>
              <a:t>s</a:t>
            </a:r>
            <a:endParaRPr lang="ru-RU" sz="2800" u="sng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FBFD4A-68CE-4491-823E-88A3C55F2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922" y="3313695"/>
            <a:ext cx="2124075" cy="21526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06689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05999B-6C35-4FFA-BF15-7AAE93907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249680"/>
            <a:ext cx="9520158" cy="4216665"/>
          </a:xfrm>
        </p:spPr>
        <p:txBody>
          <a:bodyPr>
            <a:normAutofit fontScale="92500" lnSpcReduction="20000"/>
          </a:bodyPr>
          <a:lstStyle/>
          <a:p>
            <a:pPr marL="0" indent="0" algn="l" fontAlgn="base">
              <a:buNone/>
            </a:pPr>
            <a:r>
              <a:rPr lang="ru-RU" sz="3200" b="0" i="0" dirty="0">
                <a:solidFill>
                  <a:srgbClr val="333333"/>
                </a:solidFill>
                <a:effectLst/>
                <a:latin typeface="MuseoNew"/>
              </a:rPr>
              <a:t>Если глагол оканчивается на 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MuseoNew"/>
              </a:rPr>
              <a:t>-s, -</a:t>
            </a:r>
            <a:r>
              <a:rPr lang="ru-RU" sz="3200" b="1" i="0" dirty="0" err="1">
                <a:solidFill>
                  <a:srgbClr val="333333"/>
                </a:solidFill>
                <a:effectLst/>
                <a:latin typeface="MuseoNew"/>
              </a:rPr>
              <a:t>ss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MuseoNew"/>
              </a:rPr>
              <a:t>, -</a:t>
            </a:r>
            <a:r>
              <a:rPr lang="ru-RU" sz="3200" b="1" i="0" dirty="0" err="1">
                <a:solidFill>
                  <a:srgbClr val="333333"/>
                </a:solidFill>
                <a:effectLst/>
                <a:latin typeface="MuseoNew"/>
              </a:rPr>
              <a:t>sh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MuseoNew"/>
              </a:rPr>
              <a:t>, -</a:t>
            </a:r>
            <a:r>
              <a:rPr lang="ru-RU" sz="3200" b="1" i="0" dirty="0" err="1">
                <a:solidFill>
                  <a:srgbClr val="333333"/>
                </a:solidFill>
                <a:effectLst/>
                <a:latin typeface="MuseoNew"/>
              </a:rPr>
              <a:t>ch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MuseoNew"/>
              </a:rPr>
              <a:t>, -x, -o, 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MuseoNew"/>
              </a:rPr>
              <a:t>то к нему прибавляется окончание 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MuseoNew"/>
              </a:rPr>
              <a:t>-es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MuseoNew"/>
              </a:rPr>
              <a:t>:</a:t>
            </a:r>
          </a:p>
          <a:p>
            <a:pPr marL="0" indent="0" algn="l" fontAlgn="base">
              <a:buNone/>
            </a:pPr>
            <a:endParaRPr lang="en-US" sz="3200" b="1" i="0" dirty="0">
              <a:solidFill>
                <a:srgbClr val="333333"/>
              </a:solidFill>
              <a:effectLst/>
              <a:latin typeface="MuseoNew"/>
            </a:endParaRPr>
          </a:p>
          <a:p>
            <a:pPr algn="ctr" fontAlgn="base"/>
            <a:r>
              <a:rPr lang="en-US" sz="2800" b="0" i="1" dirty="0">
                <a:solidFill>
                  <a:srgbClr val="333333"/>
                </a:solidFill>
                <a:effectLst/>
                <a:latin typeface="MuseoNew"/>
              </a:rPr>
              <a:t>I wish — She wish</a:t>
            </a:r>
            <a:r>
              <a:rPr lang="en-US" sz="2800" b="0" i="1" u="sng" dirty="0">
                <a:solidFill>
                  <a:srgbClr val="333333"/>
                </a:solidFill>
                <a:effectLst/>
                <a:latin typeface="MuseoNew"/>
              </a:rPr>
              <a:t>es</a:t>
            </a:r>
            <a:endParaRPr lang="en-US" sz="2800" b="0" i="0" u="sng" dirty="0">
              <a:solidFill>
                <a:srgbClr val="333333"/>
              </a:solidFill>
              <a:effectLst/>
              <a:latin typeface="MuseoNew"/>
            </a:endParaRPr>
          </a:p>
          <a:p>
            <a:pPr algn="ctr" fontAlgn="base"/>
            <a:r>
              <a:rPr lang="en-US" sz="2800" b="0" i="1" dirty="0">
                <a:solidFill>
                  <a:srgbClr val="333333"/>
                </a:solidFill>
                <a:effectLst/>
                <a:latin typeface="MuseoNew"/>
              </a:rPr>
              <a:t>I teach — She teach</a:t>
            </a:r>
            <a:r>
              <a:rPr lang="en-US" sz="2800" b="0" i="1" u="sng" dirty="0">
                <a:solidFill>
                  <a:srgbClr val="333333"/>
                </a:solidFill>
                <a:effectLst/>
                <a:latin typeface="MuseoNew"/>
              </a:rPr>
              <a:t>es</a:t>
            </a:r>
            <a:endParaRPr lang="en-US" sz="2800" b="0" i="0" u="sng" dirty="0">
              <a:solidFill>
                <a:srgbClr val="333333"/>
              </a:solidFill>
              <a:effectLst/>
              <a:latin typeface="MuseoNew"/>
            </a:endParaRPr>
          </a:p>
          <a:p>
            <a:pPr marL="0" indent="0" algn="l" fontAlgn="base">
              <a:buNone/>
            </a:pPr>
            <a:endParaRPr lang="ru-RU" sz="3200" b="0" i="0" dirty="0">
              <a:solidFill>
                <a:srgbClr val="333333"/>
              </a:solidFill>
              <a:effectLst/>
              <a:latin typeface="MuseoNew"/>
            </a:endParaRPr>
          </a:p>
          <a:p>
            <a:pPr marL="0" indent="0">
              <a:buNone/>
            </a:pPr>
            <a:br>
              <a:rPr lang="ru-RU" dirty="0"/>
            </a:b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1ADE19-6734-48E1-890D-95FF804E6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4" y="2696218"/>
            <a:ext cx="3701415" cy="3524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5982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алерея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Галерея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805</Words>
  <Application>Microsoft Office PowerPoint</Application>
  <PresentationFormat>Широкоэкранный</PresentationFormat>
  <Paragraphs>76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MuseoNew</vt:lpstr>
      <vt:lpstr>Noto Sans</vt:lpstr>
      <vt:lpstr>Palatino Linotype</vt:lpstr>
      <vt:lpstr>Галерея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Краткие ответы (short answers)</vt:lpstr>
      <vt:lpstr>Презентация PowerPoint</vt:lpstr>
      <vt:lpstr>Презентация PowerPoint</vt:lpstr>
      <vt:lpstr>Презентация PowerPoint</vt:lpstr>
      <vt:lpstr>Задание 2: Ответьте на вопросы утвердительно или отрицательно.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Yulduz Mamaeva</dc:creator>
  <cp:lastModifiedBy>Yulduz Mamaeva</cp:lastModifiedBy>
  <cp:revision>1</cp:revision>
  <dcterms:created xsi:type="dcterms:W3CDTF">2024-02-25T11:23:52Z</dcterms:created>
  <dcterms:modified xsi:type="dcterms:W3CDTF">2024-02-25T12:38:28Z</dcterms:modified>
</cp:coreProperties>
</file>